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88" r:id="rId2"/>
    <p:sldId id="332" r:id="rId3"/>
    <p:sldId id="289" r:id="rId4"/>
    <p:sldId id="333" r:id="rId5"/>
    <p:sldId id="299" r:id="rId6"/>
    <p:sldId id="297" r:id="rId7"/>
    <p:sldId id="305" r:id="rId8"/>
    <p:sldId id="342" r:id="rId9"/>
    <p:sldId id="306" r:id="rId10"/>
    <p:sldId id="301" r:id="rId11"/>
    <p:sldId id="330" r:id="rId12"/>
    <p:sldId id="320" r:id="rId13"/>
    <p:sldId id="327" r:id="rId14"/>
    <p:sldId id="270" r:id="rId15"/>
    <p:sldId id="321" r:id="rId16"/>
    <p:sldId id="329" r:id="rId17"/>
    <p:sldId id="343" r:id="rId18"/>
    <p:sldId id="277" r:id="rId19"/>
    <p:sldId id="298" r:id="rId20"/>
    <p:sldId id="292" r:id="rId21"/>
    <p:sldId id="334" r:id="rId22"/>
  </p:sldIdLst>
  <p:sldSz cx="9906000" cy="6858000" type="A4"/>
  <p:notesSz cx="9926638" cy="6797675"/>
  <p:custDataLst>
    <p:tags r:id="rId25"/>
  </p:custDataLst>
  <p:defaultTextStyle>
    <a:defPPr>
      <a:defRPr lang="ja-JP"/>
    </a:defPPr>
    <a:lvl1pPr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1pPr>
    <a:lvl2pPr marL="4572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2pPr>
    <a:lvl3pPr marL="9144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3pPr>
    <a:lvl4pPr marL="13716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4pPr>
    <a:lvl5pPr marL="18288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5pPr>
    <a:lvl6pPr marL="22860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6pPr>
    <a:lvl7pPr marL="27432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7pPr>
    <a:lvl8pPr marL="32004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8pPr>
    <a:lvl9pPr marL="36576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潤也" initials="佐藤" lastIdx="1" clrIdx="0">
    <p:extLst>
      <p:ext uri="{19B8F6BF-5375-455C-9EA6-DF929625EA0E}">
        <p15:presenceInfo xmlns:p15="http://schemas.microsoft.com/office/powerpoint/2012/main" userId="34397ae28886b5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a:srgbClr val="CCFFFF"/>
    <a:srgbClr val="358E97"/>
    <a:srgbClr val="1CB082"/>
    <a:srgbClr val="FF9900"/>
    <a:srgbClr val="FFFFCC"/>
    <a:srgbClr val="CCCC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5"/>
    <p:restoredTop sz="96281" autoAdjust="0"/>
  </p:normalViewPr>
  <p:slideViewPr>
    <p:cSldViewPr>
      <p:cViewPr varScale="1">
        <p:scale>
          <a:sx n="84" d="100"/>
          <a:sy n="84" d="100"/>
        </p:scale>
        <p:origin x="852"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30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3" name="Rectangle 3"/>
          <p:cNvSpPr>
            <a:spLocks noGrp="1" noChangeArrowheads="1"/>
          </p:cNvSpPr>
          <p:nvPr>
            <p:ph type="dt" sz="quarter" idx="1"/>
          </p:nvPr>
        </p:nvSpPr>
        <p:spPr bwMode="auto">
          <a:xfrm>
            <a:off x="5625410" y="0"/>
            <a:ext cx="4301228"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algn="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4" name="Rectangle 4"/>
          <p:cNvSpPr>
            <a:spLocks noGrp="1" noChangeArrowheads="1"/>
          </p:cNvSpPr>
          <p:nvPr>
            <p:ph type="ftr" sz="quarter" idx="2"/>
          </p:nvPr>
        </p:nvSpPr>
        <p:spPr bwMode="auto">
          <a:xfrm>
            <a:off x="2" y="6457712"/>
            <a:ext cx="4301229" cy="339963"/>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5" name="Rectangle 5"/>
          <p:cNvSpPr>
            <a:spLocks noGrp="1" noChangeArrowheads="1"/>
          </p:cNvSpPr>
          <p:nvPr>
            <p:ph type="sldNum" sz="quarter" idx="3"/>
          </p:nvPr>
        </p:nvSpPr>
        <p:spPr bwMode="auto">
          <a:xfrm>
            <a:off x="5625410" y="6457712"/>
            <a:ext cx="4301228" cy="339963"/>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algn="r" eaLnBrk="1" hangingPunct="1">
              <a:defRPr sz="1200">
                <a:ea typeface="ＭＳ Ｐゴシック" charset="0"/>
                <a:cs typeface="ＭＳ Ｐゴシック" charset="0"/>
              </a:defRPr>
            </a:lvl1pPr>
          </a:lstStyle>
          <a:p>
            <a:fld id="{66884C10-922D-BF40-BAFC-C43539639B29}" type="slidenum">
              <a:rPr lang="en-US" altLang="ja-JP"/>
              <a:pPr/>
              <a:t>‹#›</a:t>
            </a:fld>
            <a:endParaRPr lang="en-US" altLang="ja-JP"/>
          </a:p>
        </p:txBody>
      </p:sp>
    </p:spTree>
    <p:extLst>
      <p:ext uri="{BB962C8B-B14F-4D97-AF65-F5344CB8AC3E}">
        <p14:creationId xmlns:p14="http://schemas.microsoft.com/office/powerpoint/2010/main" val="310840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16387" name="Rectangle 3"/>
          <p:cNvSpPr>
            <a:spLocks noGrp="1" noChangeArrowheads="1"/>
          </p:cNvSpPr>
          <p:nvPr>
            <p:ph type="dt" idx="1"/>
          </p:nvPr>
        </p:nvSpPr>
        <p:spPr bwMode="auto">
          <a:xfrm>
            <a:off x="5623839"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algn="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122613" y="509588"/>
            <a:ext cx="368300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993922" y="3228858"/>
            <a:ext cx="7940367" cy="3059658"/>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390" name="Rectangle 6"/>
          <p:cNvSpPr>
            <a:spLocks noGrp="1" noChangeArrowheads="1"/>
          </p:cNvSpPr>
          <p:nvPr>
            <p:ph type="ftr" sz="quarter" idx="4"/>
          </p:nvPr>
        </p:nvSpPr>
        <p:spPr bwMode="auto">
          <a:xfrm>
            <a:off x="2" y="6456148"/>
            <a:ext cx="4301229" cy="339962"/>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16391" name="Rectangle 7"/>
          <p:cNvSpPr>
            <a:spLocks noGrp="1" noChangeArrowheads="1"/>
          </p:cNvSpPr>
          <p:nvPr>
            <p:ph type="sldNum" sz="quarter" idx="5"/>
          </p:nvPr>
        </p:nvSpPr>
        <p:spPr bwMode="auto">
          <a:xfrm>
            <a:off x="5623839" y="6456148"/>
            <a:ext cx="4301229" cy="339962"/>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fld id="{1B48DB3F-4BE3-FF45-9CBA-F40F465CF6F2}" type="slidenum">
              <a:rPr lang="en-US" altLang="ja-JP"/>
              <a:pPr/>
              <a:t>‹#›</a:t>
            </a:fld>
            <a:endParaRPr lang="en-US" altLang="ja-JP"/>
          </a:p>
        </p:txBody>
      </p:sp>
    </p:spTree>
    <p:extLst>
      <p:ext uri="{BB962C8B-B14F-4D97-AF65-F5344CB8AC3E}">
        <p14:creationId xmlns:p14="http://schemas.microsoft.com/office/powerpoint/2010/main" val="3605530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918BFFD7-9905-8C4B-9F75-8EB663CEC028}" type="slidenum">
              <a:rPr lang="en-US" altLang="ja-JP" sz="1200">
                <a:latin typeface="Times New Roman" charset="0"/>
                <a:ea typeface="ＭＳ Ｐゴシック" charset="0"/>
                <a:cs typeface="ＭＳ Ｐゴシック" charset="0"/>
              </a:rPr>
              <a:pPr/>
              <a:t>1</a:t>
            </a:fld>
            <a:endParaRPr lang="en-US" altLang="ja-JP" sz="1200">
              <a:latin typeface="Times New Roman" charset="0"/>
              <a:ea typeface="ＭＳ Ｐゴシック" charset="0"/>
              <a:cs typeface="ＭＳ Ｐゴシック"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53289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48DB3F-4BE3-FF45-9CBA-F40F465CF6F2}" type="slidenum">
              <a:rPr lang="en-US" altLang="ja-JP" smtClean="0"/>
              <a:pPr/>
              <a:t>11</a:t>
            </a:fld>
            <a:endParaRPr lang="en-US" altLang="ja-JP"/>
          </a:p>
        </p:txBody>
      </p:sp>
    </p:spTree>
    <p:extLst>
      <p:ext uri="{BB962C8B-B14F-4D97-AF65-F5344CB8AC3E}">
        <p14:creationId xmlns:p14="http://schemas.microsoft.com/office/powerpoint/2010/main" val="21513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245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D7FB18D-FD3E-2446-86DE-5F93286D6A85}" type="slidenum">
              <a:rPr lang="en-US" altLang="ja-JP" sz="1200">
                <a:latin typeface="Times New Roman" charset="0"/>
                <a:ea typeface="ＭＳ Ｐゴシック" charset="0"/>
                <a:cs typeface="ＭＳ Ｐゴシック" charset="0"/>
              </a:rPr>
              <a:pPr/>
              <a:t>12</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711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C338FB7-AAE1-B841-8B44-7F8871F94960}" type="slidenum">
              <a:rPr lang="en-US" altLang="ja-JP" sz="1200">
                <a:latin typeface="Times New Roman" charset="0"/>
                <a:ea typeface="ＭＳ Ｐゴシック" charset="0"/>
                <a:cs typeface="ＭＳ Ｐゴシック" charset="0"/>
              </a:rPr>
              <a:pPr/>
              <a:t>13</a:t>
            </a:fld>
            <a:endParaRPr lang="en-US" altLang="ja-JP" sz="1200">
              <a:latin typeface="Times New Roman" charset="0"/>
              <a:ea typeface="ＭＳ Ｐゴシック" charset="0"/>
              <a:cs typeface="ＭＳ Ｐゴシック"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Times New Roman" charset="0"/>
                <a:ea typeface="ＭＳ Ｐ明朝" charset="0"/>
                <a:cs typeface="ＭＳ Ｐ明朝" charset="0"/>
              </a:rPr>
              <a:t>吉</a:t>
            </a:r>
            <a:r>
              <a:rPr lang="ja-JP" altLang="en-US" dirty="0">
                <a:latin typeface="Times New Roman" charset="0"/>
                <a:ea typeface="ＭＳ Ｐ明朝" charset="0"/>
                <a:cs typeface="ＭＳ Ｐ明朝" charset="0"/>
              </a:rPr>
              <a:t>信研究室では公理的集合論を研究している．ゲーデルの不完全性定理は、自然数論を含む正当な公理系に対して、そのような公理系から証明も反証も出来ない命題が必ず存在することを示している．ゲーデルは集合論の公理系に超越的に巨大な基数の存在を公理（巨大基数公理）として加えて、このような命題について考察していくことを提唱した．これがゲーデルのプログラムと呼ばれるものである．この研究室では、巨大基数の理論と強制法を主な手法として、ゲーデルのプログラムを推し進めている．巨大基数の理論の応用として、無限組み合わせ論や実数の射影集合の研究も行っている．</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木原研究室では計算可能性理論を研究しています。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・この研究室の大きなテーマの一つは，解析学や一般位相空間論における計算（不）可能性の理論です。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特に無限次元トポロジーや高階関数空間などにおける計算可能性構造の分析を行うことによって，「次元」や「空間」とは何かを理解することを目指しています。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・もう一つのテーマは，アルゴリズム的ランダム性の理論です。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具体的な数列が与えられたとき，それがランダムであるかないか、どれくらいランダムなのか、ということを</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統計的検定、予測（マルチンゲール）、データ圧縮（コルモゴロフ複雑性）などの観点から、計算可能性理論の尺度を用いて計測していく理論です。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このようにして，「確率」や「ランダム」とは何か、ということを計算論的に理解することを目標としています。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・ちなみに、右下図は　「</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視力の低い観測者</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から見た</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一点の大きさ</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を測る」　という行為を図示しています。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これは　「</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性能の制限されたチューリング機械 </a:t>
            </a:r>
            <a:r>
              <a:rPr lang="en-US" altLang="ja-JP" dirty="0">
                <a:latin typeface="Times New Roman" charset="0"/>
                <a:ea typeface="ＭＳ Ｐ明朝" charset="0"/>
                <a:cs typeface="ＭＳ Ｐ明朝" charset="0"/>
              </a:rPr>
              <a:t>/ </a:t>
            </a:r>
            <a:r>
              <a:rPr lang="ja-JP" altLang="en-US" dirty="0">
                <a:latin typeface="Times New Roman" charset="0"/>
                <a:ea typeface="ＭＳ Ｐ明朝" charset="0"/>
                <a:cs typeface="ＭＳ Ｐ明朝" charset="0"/>
              </a:rPr>
              <a:t>弱い体系のモデル</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によって構成された測度論を使って、</a:t>
            </a:r>
            <a:endParaRPr lang="en-US" altLang="ja-JP" dirty="0">
              <a:latin typeface="Times New Roman" charset="0"/>
              <a:ea typeface="ＭＳ Ｐ明朝" charset="0"/>
              <a:cs typeface="ＭＳ Ｐ明朝" charset="0"/>
            </a:endParaRPr>
          </a:p>
          <a:p>
            <a:pPr eaLnBrk="1" hangingPunct="1"/>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実数空間の一点の測度・一点のフラクタル次元</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を測る」　ことにより、実数のランダム性の度合いを測る手法を暗示しています。</a:t>
            </a:r>
            <a:endParaRPr lang="en-US" altLang="ja-JP"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50277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B7D05BF-3C95-D142-B4C1-B6CC14D90B5D}" type="slidenum">
              <a:rPr lang="en-US" altLang="ja-JP" sz="1200">
                <a:latin typeface="Times New Roman" charset="0"/>
                <a:ea typeface="ＭＳ Ｐゴシック" charset="0"/>
                <a:cs typeface="ＭＳ Ｐゴシック" charset="0"/>
              </a:rPr>
              <a:pPr/>
              <a:t>14</a:t>
            </a:fld>
            <a:endParaRPr lang="en-US" altLang="ja-JP" sz="1200">
              <a:latin typeface="Times New Roman" charset="0"/>
              <a:ea typeface="ＭＳ Ｐゴシック" charset="0"/>
              <a:cs typeface="ＭＳ Ｐゴシック"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cs typeface="ＭＳ Ｐ明朝" charset="0"/>
              </a:rPr>
              <a:t>佐藤研究室では，相互法則を大きなテーマに研究を行っています．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相互法則とは，異なる概念・量を結び付けている定理の総称で，数学とくに数論において至る所で現れてきます．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平方剰余の相互法則，</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剰余の相互法則，類体論の相互法則，デデキント和の相互法則などがあります．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一旦，相互法則が証明されると理論の完成と思われる節がありますが，実はそうではなく，まだまだ解明されていない</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部分が沢山残っています．例えば，</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剰余記号は，相互法則をもってしても殆どの場合が計算可能ではありません．</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すなわち，真の相互法則がまだ未発見なのかもしれません．</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また最近，</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剰余記号の暗号への応用が分かってきました．そこでも相互法則は重要な役割を果たしています．</a:t>
            </a:r>
            <a:endParaRPr lang="en-US" altLang="ja-JP" dirty="0">
              <a:latin typeface="Times New Roman" charset="0"/>
              <a:ea typeface="ＭＳ Ｐ明朝" charset="0"/>
              <a:cs typeface="ＭＳ Ｐ明朝" charset="0"/>
            </a:endParaRPr>
          </a:p>
          <a:p>
            <a:pPr eaLnBrk="1" hangingPunct="1"/>
            <a:endParaRPr lang="en-US" altLang="ja-JP">
              <a:latin typeface="Times New Roman" charset="0"/>
              <a:ea typeface="ＭＳ Ｐ明朝" charset="0"/>
              <a:cs typeface="ＭＳ Ｐ明朝" charset="0"/>
            </a:endParaRPr>
          </a:p>
          <a:p>
            <a:pPr eaLnBrk="1" hangingPunct="1"/>
            <a:r>
              <a:rPr lang="ja-JP" altLang="en-US">
                <a:latin typeface="Times New Roman" charset="0"/>
                <a:ea typeface="ＭＳ Ｐ明朝" charset="0"/>
                <a:cs typeface="ＭＳ Ｐ明朝" charset="0"/>
              </a:rPr>
              <a:t>相互</a:t>
            </a:r>
            <a:r>
              <a:rPr lang="ja-JP" altLang="en-US" dirty="0">
                <a:latin typeface="Times New Roman" charset="0"/>
                <a:ea typeface="ＭＳ Ｐ明朝" charset="0"/>
                <a:cs typeface="ＭＳ Ｐ明朝" charset="0"/>
              </a:rPr>
              <a:t>法則を通して，数論の理解そしてさらなる発展を目指しています．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80407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C2079C42-2580-BB43-8618-56B813BD9C6F}" type="slidenum">
              <a:rPr lang="en-US" altLang="ja-JP" sz="1200">
                <a:latin typeface="Times New Roman" charset="0"/>
                <a:ea typeface="ＭＳ Ｐゴシック" charset="0"/>
                <a:cs typeface="ＭＳ Ｐゴシック" charset="0"/>
              </a:rPr>
              <a:pPr/>
              <a:t>15</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513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623839" y="6456148"/>
            <a:ext cx="4301229" cy="3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0" tIns="45500" rIns="91000" bIns="45500" anchor="b"/>
          <a:lstStyle>
            <a:lvl1pPr>
              <a:defRPr kumimoji="1" sz="2000">
                <a:solidFill>
                  <a:schemeClr val="tx1"/>
                </a:solidFill>
                <a:latin typeface="Tahoma" charset="0"/>
                <a:ea typeface="HGP創英角ｺﾞｼｯｸUB" charset="0"/>
                <a:cs typeface="HGP創英角ｺﾞｼｯｸUB" charset="0"/>
              </a:defRPr>
            </a:lvl1pPr>
            <a:lvl2pPr marL="742950" indent="-285750">
              <a:defRPr kumimoji="1" sz="2000">
                <a:solidFill>
                  <a:schemeClr val="tx1"/>
                </a:solidFill>
                <a:latin typeface="Tahoma" charset="0"/>
                <a:ea typeface="HGP創英角ｺﾞｼｯｸUB" charset="0"/>
                <a:cs typeface="HGP創英角ｺﾞｼｯｸUB" charset="0"/>
              </a:defRPr>
            </a:lvl2pPr>
            <a:lvl3pPr marL="1143000" indent="-228600">
              <a:defRPr kumimoji="1" sz="2000">
                <a:solidFill>
                  <a:schemeClr val="tx1"/>
                </a:solidFill>
                <a:latin typeface="Tahoma" charset="0"/>
                <a:ea typeface="HGP創英角ｺﾞｼｯｸUB" charset="0"/>
                <a:cs typeface="HGP創英角ｺﾞｼｯｸUB" charset="0"/>
              </a:defRPr>
            </a:lvl3pPr>
            <a:lvl4pPr marL="1600200" indent="-228600">
              <a:defRPr kumimoji="1" sz="2000">
                <a:solidFill>
                  <a:schemeClr val="tx1"/>
                </a:solidFill>
                <a:latin typeface="Tahoma" charset="0"/>
                <a:ea typeface="HGP創英角ｺﾞｼｯｸUB" charset="0"/>
                <a:cs typeface="HGP創英角ｺﾞｼｯｸUB" charset="0"/>
              </a:defRPr>
            </a:lvl4pPr>
            <a:lvl5pPr marL="2057400" indent="-228600">
              <a:defRPr kumimoji="1" sz="2000">
                <a:solidFill>
                  <a:schemeClr val="tx1"/>
                </a:solidFill>
                <a:latin typeface="Tahoma" charset="0"/>
                <a:ea typeface="HGP創英角ｺﾞｼｯｸUB" charset="0"/>
                <a:cs typeface="HGP創英角ｺﾞｼｯｸUB" charset="0"/>
              </a:defRPr>
            </a:lvl5pPr>
            <a:lvl6pPr marL="25146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718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4290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862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pPr algn="r" eaLnBrk="1" hangingPunct="1"/>
            <a:fld id="{1FFEC779-D4CF-BD4A-AE9A-4EA83133850C}" type="slidenum">
              <a:rPr lang="en-US" altLang="ja-JP" sz="1200">
                <a:latin typeface="Times New Roman" charset="0"/>
                <a:ea typeface="ＭＳ Ｐゴシック" charset="0"/>
                <a:cs typeface="ＭＳ Ｐゴシック" charset="0"/>
              </a:rPr>
              <a:pPr algn="r" eaLnBrk="1" hangingPunct="1"/>
              <a:t>16</a:t>
            </a:fld>
            <a:endParaRPr lang="en-US" altLang="ja-JP" sz="1200">
              <a:latin typeface="Times New Roman" charset="0"/>
              <a:ea typeface="ＭＳ Ｐゴシック" charset="0"/>
              <a:cs typeface="ＭＳ Ｐゴシック"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433" eaLnBrk="1" hangingPunct="1">
              <a:defRPr/>
            </a:pPr>
            <a:r>
              <a:rPr lang="ja-JP" altLang="en-US" dirty="0">
                <a:latin typeface="Times New Roman" charset="0"/>
                <a:ea typeface="ＭＳ Ｐ明朝" charset="0"/>
                <a:cs typeface="ＭＳ Ｐ明朝" charset="0"/>
              </a:rPr>
              <a:t>量子グループでは，自然科学としての情報の研究を行っています。 「情報」の自然法則を解明し，新しい技術「量子情報技術」として社会への応用を目指しています．量子情報技術を用いると現在最速のスパコンでも解けないような問題を高速に解いたり，絶対に安全な暗号を構築可能なことが知られており，量子グループでは次のブレークスルーを目指して研究をしています．量子グループには２つの研究室があり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西村研究室では，従来の情報処理技術を超えて量子情報科学は何が可能で限界はどこにあるのか，さらには量子情報処理の源となる量子力学の基本的原理が量子情報技術にどの程度有用に作用しているのかについて，主に「計算量理論」の観点から研究しています．具体的には，量子コンピュータを用いた新しいアルゴリズムの構築や，逆に量子コンピュータの理論的な限界を解明する研究を行っています．</a:t>
            </a:r>
            <a:endParaRPr lang="en-US" altLang="ja-JP" dirty="0">
              <a:latin typeface="Times New Roman" charset="0"/>
              <a:ea typeface="ＭＳ Ｐ明朝" charset="0"/>
              <a:cs typeface="ＭＳ Ｐ明朝" charset="0"/>
            </a:endParaRPr>
          </a:p>
          <a:p>
            <a:pPr defTabSz="904433" eaLnBrk="1" hangingPunct="1">
              <a:defRPr/>
            </a:pPr>
            <a:r>
              <a:rPr lang="ja-JP" altLang="en-US" dirty="0">
                <a:latin typeface="Times New Roman" charset="0"/>
                <a:ea typeface="ＭＳ Ｐ明朝" charset="0"/>
                <a:cs typeface="ＭＳ Ｐ明朝" charset="0"/>
              </a:rPr>
              <a:t>ブシェーミ研究室では，情報理論と自然科学との関係を研究しています。一方では、物理が情報の符号化、通信、復号化に定める限界を研究し、他方では、情報理論的な手法で物理法則を解明する研究を行っています。</a:t>
            </a:r>
            <a:endParaRPr lang="en-US" altLang="ja-JP" dirty="0">
              <a:latin typeface="Times New Roman" charset="0"/>
              <a:ea typeface="ＭＳ Ｐ明朝" charset="0"/>
              <a:cs typeface="ＭＳ Ｐ明朝" charset="0"/>
            </a:endParaRPr>
          </a:p>
          <a:p>
            <a:pPr defTabSz="904433" eaLnBrk="1" hangingPunct="1">
              <a:defRPr/>
            </a:pPr>
            <a:r>
              <a:rPr lang="ja-JP" altLang="en-US" dirty="0">
                <a:latin typeface="Times New Roman" charset="0"/>
                <a:ea typeface="ＭＳ Ｐ明朝" charset="0"/>
                <a:cs typeface="ＭＳ Ｐ明朝" charset="0"/>
              </a:rPr>
              <a:t>当グループの研究は比較的若くて可能性にあふれた分野であるともに線形代数や確率・統計の格好の応用分野です．量子情報，量子コンピュータなどに興味がある方はもちろんのこと，線形代数や確率統計が好きな皆さんも選択肢の１つとして気軽にメール等でコンタクトを取っていただければと思います．</a:t>
            </a:r>
            <a:endParaRPr lang="en-US" altLang="ja-JP"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281190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676900" y="6542088"/>
            <a:ext cx="4341813"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03" tIns="46001" rIns="92003" bIns="46001" anchor="b"/>
          <a:lstStyle>
            <a:lvl1pPr>
              <a:defRPr kumimoji="1" sz="2000">
                <a:solidFill>
                  <a:schemeClr val="tx1"/>
                </a:solidFill>
                <a:latin typeface="Tahoma" charset="0"/>
                <a:ea typeface="HGP創英角ｺﾞｼｯｸUB" charset="0"/>
                <a:cs typeface="HGP創英角ｺﾞｼｯｸUB" charset="0"/>
              </a:defRPr>
            </a:lvl1pPr>
            <a:lvl2pPr marL="742950" indent="-285750">
              <a:defRPr kumimoji="1" sz="2000">
                <a:solidFill>
                  <a:schemeClr val="tx1"/>
                </a:solidFill>
                <a:latin typeface="Tahoma" charset="0"/>
                <a:ea typeface="HGP創英角ｺﾞｼｯｸUB" charset="0"/>
                <a:cs typeface="HGP創英角ｺﾞｼｯｸUB" charset="0"/>
              </a:defRPr>
            </a:lvl2pPr>
            <a:lvl3pPr marL="1143000" indent="-228600">
              <a:defRPr kumimoji="1" sz="2000">
                <a:solidFill>
                  <a:schemeClr val="tx1"/>
                </a:solidFill>
                <a:latin typeface="Tahoma" charset="0"/>
                <a:ea typeface="HGP創英角ｺﾞｼｯｸUB" charset="0"/>
                <a:cs typeface="HGP創英角ｺﾞｼｯｸUB" charset="0"/>
              </a:defRPr>
            </a:lvl3pPr>
            <a:lvl4pPr marL="1600200" indent="-228600">
              <a:defRPr kumimoji="1" sz="2000">
                <a:solidFill>
                  <a:schemeClr val="tx1"/>
                </a:solidFill>
                <a:latin typeface="Tahoma" charset="0"/>
                <a:ea typeface="HGP創英角ｺﾞｼｯｸUB" charset="0"/>
                <a:cs typeface="HGP創英角ｺﾞｼｯｸUB" charset="0"/>
              </a:defRPr>
            </a:lvl4pPr>
            <a:lvl5pPr marL="2057400" indent="-228600">
              <a:defRPr kumimoji="1" sz="2000">
                <a:solidFill>
                  <a:schemeClr val="tx1"/>
                </a:solidFill>
                <a:latin typeface="Tahoma" charset="0"/>
                <a:ea typeface="HGP創英角ｺﾞｼｯｸUB" charset="0"/>
                <a:cs typeface="HGP創英角ｺﾞｼｯｸUB" charset="0"/>
              </a:defRPr>
            </a:lvl5pPr>
            <a:lvl6pPr marL="25146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718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4290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862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pPr algn="r" eaLnBrk="1" hangingPunct="1"/>
            <a:fld id="{F2CD3069-968E-E04A-8BAD-BB36D46AF313}" type="slidenum">
              <a:rPr lang="en-US" altLang="ja-JP" sz="1200">
                <a:latin typeface="Times New Roman" charset="0"/>
                <a:ea typeface="ＭＳ Ｐゴシック" charset="0"/>
                <a:cs typeface="ＭＳ Ｐゴシック" charset="0"/>
              </a:rPr>
              <a:pPr algn="r" eaLnBrk="1" hangingPunct="1"/>
              <a:t>17</a:t>
            </a:fld>
            <a:endParaRPr lang="en-US" altLang="ja-JP" sz="1200">
              <a:latin typeface="Times New Roman" charset="0"/>
              <a:ea typeface="ＭＳ Ｐゴシック" charset="0"/>
              <a:cs typeface="ＭＳ Ｐゴシック"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cs typeface="ＭＳ Ｐ明朝" charset="0"/>
              </a:rPr>
              <a:t>現実社会において解決を迫られる多くの問題を，組合せ最適化問題として表現できます．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たとえば左上の図はズボンの部品を大きな布から切り出すためのレイアウトの一例ですが，</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無駄になってしまう部分ができる限り少ないレイアウトを求める問題は，</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服飾産業における重要な問題のひとつです．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このように，</a:t>
            </a:r>
            <a:r>
              <a:rPr lang="en-US" altLang="ja-JP" dirty="0">
                <a:latin typeface="Times New Roman" charset="0"/>
                <a:ea typeface="ＭＳ Ｐ明朝" charset="0"/>
                <a:cs typeface="ＭＳ Ｐ明朝" charset="0"/>
              </a:rPr>
              <a:t>2</a:t>
            </a:r>
            <a:r>
              <a:rPr lang="ja-JP" altLang="en-US" dirty="0">
                <a:latin typeface="Times New Roman" charset="0"/>
                <a:ea typeface="ＭＳ Ｐ明朝" charset="0"/>
                <a:cs typeface="ＭＳ Ｐ明朝" charset="0"/>
              </a:rPr>
              <a:t>次元や</a:t>
            </a:r>
            <a:r>
              <a:rPr lang="en-US" altLang="ja-JP" dirty="0">
                <a:latin typeface="Times New Roman" charset="0"/>
                <a:ea typeface="ＭＳ Ｐ明朝" charset="0"/>
                <a:cs typeface="ＭＳ Ｐ明朝" charset="0"/>
              </a:rPr>
              <a:t>3</a:t>
            </a:r>
            <a:r>
              <a:rPr lang="ja-JP" altLang="en-US" dirty="0">
                <a:latin typeface="Times New Roman" charset="0"/>
                <a:ea typeface="ＭＳ Ｐ明朝" charset="0"/>
                <a:cs typeface="ＭＳ Ｐ明朝" charset="0"/>
              </a:rPr>
              <a:t>次元のさまざまな形状をなるべく隙間なく配置する問題は，</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コンテナやトラックの荷積み，鉄鋼における板取りなど，広い分野に応用のある重要な問題です．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組合せ最適化問題は，もちろんこのような詰め込み問題だけではなく，コンビニエンスストアへの荷物の配送計画の効率化，</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カーナビのルート探索，飛行機やバスの乗務員のスケジューリングなど，さまざまなタイプの問題を含んでいます．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しかし，「様々なタイプの問題を含む」ということは，原理的に「難しい」ということも意味しています．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最適化アルゴリズムグループでは，このような問題群に対して，「実践アルゴリズム開発」「アルゴリズム設計理論」の</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観点から取り組んでいます．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柳浦研究室では，実践アルゴリズム開発を主なテーマとして研究を進めています．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・発見的解法の基本戦略である局所探索法，</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・遺伝アルゴリズム，アニーリング法，タブー探索法などに代表されるメタヒューリスティクス，</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・厳密解法の代表的戦略である分枝限定法（ぶんしげんていほう）や動的計画法</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などの手法を用いて高性能なアルゴリズムを開発し，</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さまざまな問題を解決するための汎用的なソルバーを構築することを目指しています．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小野研究室・大舘研究室では，アルゴリズム設計理論の立場から，高速アルゴリズム開発の限界解明や，</a:t>
            </a:r>
            <a:br>
              <a:rPr lang="en-US" altLang="ja-JP" dirty="0">
                <a:latin typeface="Times New Roman" charset="0"/>
                <a:ea typeface="ＭＳ Ｐ明朝" charset="0"/>
                <a:cs typeface="ＭＳ Ｐ明朝" charset="0"/>
              </a:rPr>
            </a:br>
            <a:r>
              <a:rPr lang="ja-JP" altLang="en-US" dirty="0">
                <a:latin typeface="Times New Roman" charset="0"/>
                <a:ea typeface="ＭＳ Ｐ明朝" charset="0"/>
                <a:cs typeface="ＭＳ Ｐ明朝" charset="0"/>
              </a:rPr>
              <a:t>近似アルゴリズムの精度解析，また対象となる問題を上手に表現する適切なパラメータを見つけ，</a:t>
            </a:r>
            <a:br>
              <a:rPr lang="en-US" altLang="ja-JP" dirty="0">
                <a:latin typeface="Times New Roman" charset="0"/>
                <a:ea typeface="ＭＳ Ｐ明朝" charset="0"/>
                <a:cs typeface="ＭＳ Ｐ明朝" charset="0"/>
              </a:rPr>
            </a:br>
            <a:r>
              <a:rPr lang="ja-JP" altLang="en-US" dirty="0">
                <a:latin typeface="Times New Roman" charset="0"/>
                <a:ea typeface="ＭＳ Ｐ明朝" charset="0"/>
                <a:cs typeface="ＭＳ Ｐ明朝" charset="0"/>
              </a:rPr>
              <a:t>そのパラメータを利用したパラメータ化アルゴリズムの設計に取り組んでいます．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318721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B3A0A8B-7527-9F4A-A503-D7B2AFFE33CD}" type="slidenum">
              <a:rPr lang="en-US" altLang="ja-JP" sz="1200">
                <a:latin typeface="Times New Roman" charset="0"/>
                <a:ea typeface="ＭＳ Ｐゴシック" charset="0"/>
                <a:cs typeface="ＭＳ Ｐゴシック" charset="0"/>
              </a:rPr>
              <a:pPr/>
              <a:t>18</a:t>
            </a:fld>
            <a:endParaRPr lang="en-US" altLang="ja-JP" sz="1200">
              <a:latin typeface="Times New Roman" charset="0"/>
              <a:ea typeface="ＭＳ Ｐゴシック" charset="0"/>
              <a:cs typeface="ＭＳ Ｐゴシック"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注</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出願には</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英語外部試験の成績通知書</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が必要です． 取得には時間がかかることがあるので早めの準備をおすすめします．</a:t>
            </a:r>
          </a:p>
          <a:p>
            <a:pPr eaLnBrk="1" hangingPunct="1"/>
            <a:endParaRPr lang="ja-JP" altLang="en-US"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なお，</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英語外部試験の成績通知書</a:t>
            </a:r>
            <a:r>
              <a:rPr lang="en-US" altLang="ja-JP" dirty="0">
                <a:latin typeface="Times New Roman" charset="0"/>
                <a:ea typeface="ＭＳ Ｐ明朝" charset="0"/>
                <a:cs typeface="ＭＳ Ｐ明朝" charset="0"/>
              </a:rPr>
              <a:t>』</a:t>
            </a:r>
            <a:r>
              <a:rPr lang="ja-JP" altLang="en-US" dirty="0" err="1">
                <a:latin typeface="Times New Roman" charset="0"/>
                <a:ea typeface="ＭＳ Ｐ明朝" charset="0"/>
                <a:cs typeface="ＭＳ Ｐ明朝" charset="0"/>
              </a:rPr>
              <a:t>の提</a:t>
            </a:r>
            <a:r>
              <a:rPr lang="ja-JP" altLang="en-US" dirty="0">
                <a:latin typeface="Times New Roman" charset="0"/>
                <a:ea typeface="ＭＳ Ｐ明朝" charset="0"/>
                <a:cs typeface="ＭＳ Ｐ明朝" charset="0"/>
              </a:rPr>
              <a:t>出がない場合でも， 英語は欠席扱いになりますが残りの科目の受験は可能です．</a:t>
            </a:r>
          </a:p>
        </p:txBody>
      </p:sp>
    </p:spTree>
    <p:extLst>
      <p:ext uri="{BB962C8B-B14F-4D97-AF65-F5344CB8AC3E}">
        <p14:creationId xmlns:p14="http://schemas.microsoft.com/office/powerpoint/2010/main" val="1386646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360299B-26E3-4849-BD80-D9F0792FEB23}" type="slidenum">
              <a:rPr lang="en-US" altLang="ja-JP" sz="1200">
                <a:latin typeface="Times New Roman" charset="0"/>
                <a:ea typeface="ＭＳ Ｐゴシック" charset="0"/>
                <a:cs typeface="ＭＳ Ｐゴシック" charset="0"/>
              </a:rPr>
              <a:pPr/>
              <a:t>19</a:t>
            </a:fld>
            <a:endParaRPr lang="en-US" altLang="ja-JP" sz="1200">
              <a:latin typeface="Times New Roman" charset="0"/>
              <a:ea typeface="ＭＳ Ｐゴシック" charset="0"/>
              <a:cs typeface="ＭＳ Ｐゴシック"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87744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171E5B3-9382-2C49-80C0-63FFE6365BEF}" type="slidenum">
              <a:rPr lang="en-US" altLang="ja-JP" sz="1200">
                <a:latin typeface="Times New Roman" charset="0"/>
                <a:ea typeface="ＭＳ Ｐゴシック" charset="0"/>
                <a:cs typeface="ＭＳ Ｐゴシック" charset="0"/>
              </a:rPr>
              <a:pPr/>
              <a:t>20</a:t>
            </a:fld>
            <a:endParaRPr lang="en-US" altLang="ja-JP" sz="1200">
              <a:latin typeface="Times New Roman" charset="0"/>
              <a:ea typeface="ＭＳ Ｐゴシック" charset="0"/>
              <a:cs typeface="ＭＳ Ｐゴシック"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37049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578231" y="6380949"/>
            <a:ext cx="4266630" cy="3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7" tIns="45062" rIns="90127" bIns="45062" anchor="b"/>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algn="r" eaLnBrk="1" hangingPunct="1"/>
            <a:fld id="{E249A73E-97C3-4C66-9F84-1FD998B94686}" type="slidenum">
              <a:rPr lang="en-US" altLang="ja-JP" sz="1200">
                <a:latin typeface="Times New Roman" panose="02020603050405020304" pitchFamily="18" charset="0"/>
                <a:ea typeface="ＭＳ Ｐゴシック" panose="020B0600070205080204" pitchFamily="50" charset="-128"/>
              </a:rPr>
              <a:pPr algn="r" eaLnBrk="1" hangingPunct="1"/>
              <a:t>2</a:t>
            </a:fld>
            <a:endParaRPr lang="en-US" altLang="ja-JP" sz="1200">
              <a:latin typeface="Times New Roman" panose="02020603050405020304" pitchFamily="18" charset="0"/>
              <a:ea typeface="ＭＳ Ｐゴシック" panose="020B0600070205080204" pitchFamily="50" charset="-128"/>
            </a:endParaRPr>
          </a:p>
        </p:txBody>
      </p:sp>
      <p:sp>
        <p:nvSpPr>
          <p:cNvPr id="65539" name="Rectangle 2"/>
          <p:cNvSpPr>
            <a:spLocks noGrp="1" noRot="1" noChangeAspect="1" noChangeArrowheads="1" noTextEdit="1"/>
          </p:cNvSpPr>
          <p:nvPr>
            <p:ph type="sldImg"/>
          </p:nvPr>
        </p:nvSpPr>
        <p:spPr>
          <a:xfrm>
            <a:off x="3106738" y="503238"/>
            <a:ext cx="3641725" cy="2520950"/>
          </a:xfrm>
          <a:solidFill>
            <a:srgbClr val="FFFFFF"/>
          </a:solidFill>
          <a:ln/>
        </p:spPr>
      </p:sp>
      <p:sp>
        <p:nvSpPr>
          <p:cNvPr id="65540" name="Rectangle 3"/>
          <p:cNvSpPr>
            <a:spLocks noGrp="1" noChangeArrowheads="1"/>
          </p:cNvSpPr>
          <p:nvPr>
            <p:ph type="body" idx="1"/>
          </p:nvPr>
        </p:nvSpPr>
        <p:spPr>
          <a:xfrm>
            <a:off x="1311599" y="3191259"/>
            <a:ext cx="7223234" cy="3023626"/>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数理情報学専攻では、自然現象や社会現象を解明するためのデータ・アナリティックスと情報数理モデルに関する知識や能力に重点を置いて情報学の基礎を支える数理科学の研究・教育を行います。</a:t>
            </a:r>
            <a:endParaRPr lang="en-US" altLang="ja-JP" dirty="0"/>
          </a:p>
          <a:p>
            <a:pPr eaLnBrk="1" hangingPunct="1"/>
            <a:endParaRPr lang="en-US" altLang="ja-JP" dirty="0"/>
          </a:p>
          <a:p>
            <a:pPr eaLnBrk="1" hangingPunct="1"/>
            <a:r>
              <a:rPr lang="ja-JP" altLang="en-US" dirty="0"/>
              <a:t>研究面での目標：</a:t>
            </a:r>
            <a:endParaRPr lang="en-US" altLang="ja-JP" dirty="0"/>
          </a:p>
          <a:p>
            <a:pPr eaLnBrk="1" hangingPunct="1"/>
            <a:r>
              <a:rPr lang="ja-JP" altLang="en-US" dirty="0"/>
              <a:t>広く自然や社会等の実世界における現象をデータ分析から情報学的な視点で理解することにより、数理モデルを構築します。論理的思考力と想像力を駆使し、このモデリングの基盤となる基礎数理を解明し展開することで、現象に対する深い理解と新たな解釈を与え、情報学を深く豊かに発展させてゆきます。</a:t>
            </a:r>
            <a:endParaRPr lang="en-US" altLang="ja-JP" dirty="0"/>
          </a:p>
          <a:p>
            <a:pPr eaLnBrk="1" hangingPunct="1"/>
            <a:endParaRPr lang="en-US" altLang="ja-JP" dirty="0"/>
          </a:p>
          <a:p>
            <a:pPr eaLnBrk="1" hangingPunct="1"/>
            <a:r>
              <a:rPr lang="ja-JP" altLang="en-US" dirty="0"/>
              <a:t>教育面での目標：</a:t>
            </a:r>
            <a:endParaRPr lang="en-US" altLang="ja-JP" dirty="0"/>
          </a:p>
          <a:p>
            <a:pPr eaLnBrk="1" hangingPunct="1"/>
            <a:r>
              <a:rPr lang="ja-JP" altLang="en-US" dirty="0"/>
              <a:t>数理科学的方法を身につけて情報学の応用と発展に中核的役割を担う研究者・高度情報技術者を養成します。</a:t>
            </a:r>
            <a:endParaRPr lang="en-US" altLang="ja-JP" dirty="0"/>
          </a:p>
          <a:p>
            <a:pPr eaLnBrk="1" hangingPunct="1"/>
            <a:endParaRPr lang="ja-JP" altLang="en-US" dirty="0"/>
          </a:p>
        </p:txBody>
      </p:sp>
    </p:spTree>
    <p:extLst>
      <p:ext uri="{BB962C8B-B14F-4D97-AF65-F5344CB8AC3E}">
        <p14:creationId xmlns:p14="http://schemas.microsoft.com/office/powerpoint/2010/main" val="105401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47B45514-BF64-0743-8389-3ED7956BA2AE}" type="slidenum">
              <a:rPr lang="en-US" altLang="ja-JP" sz="1200">
                <a:latin typeface="Times New Roman" charset="0"/>
                <a:ea typeface="ＭＳ Ｐゴシック" charset="0"/>
                <a:cs typeface="ＭＳ Ｐゴシック" charset="0"/>
              </a:rPr>
              <a:pPr/>
              <a:t>3</a:t>
            </a:fld>
            <a:endParaRPr lang="en-US" altLang="ja-JP" sz="1200">
              <a:latin typeface="Times New Roman" charset="0"/>
              <a:ea typeface="ＭＳ Ｐゴシック" charset="0"/>
              <a:cs typeface="ＭＳ Ｐゴシック"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a:latin typeface="Times New Roman" charset="0"/>
              <a:ea typeface="ＭＳ Ｐ明朝" charset="0"/>
              <a:cs typeface="ＭＳ Ｐ明朝" charset="0"/>
            </a:endParaRPr>
          </a:p>
        </p:txBody>
      </p:sp>
    </p:spTree>
    <p:extLst>
      <p:ext uri="{BB962C8B-B14F-4D97-AF65-F5344CB8AC3E}">
        <p14:creationId xmlns:p14="http://schemas.microsoft.com/office/powerpoint/2010/main" val="21167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5C0735CA-49AE-C54B-B79C-78ABC8409ED5}" type="slidenum">
              <a:rPr lang="en-US" altLang="ja-JP" sz="1200">
                <a:latin typeface="Times New Roman" charset="0"/>
                <a:ea typeface="ＭＳ Ｐゴシック" charset="0"/>
                <a:cs typeface="ＭＳ Ｐゴシック" charset="0"/>
              </a:rPr>
              <a:pPr/>
              <a:t>5</a:t>
            </a:fld>
            <a:endParaRPr lang="en-US" altLang="ja-JP" sz="1200">
              <a:latin typeface="Times New Roman" charset="0"/>
              <a:ea typeface="ＭＳ Ｐゴシック" charset="0"/>
              <a:cs typeface="ＭＳ Ｐゴシック" charset="0"/>
            </a:endParaRPr>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41245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CE394EB-DCD6-9948-801B-D28B6F3D6A89}" type="slidenum">
              <a:rPr lang="en-US" altLang="ja-JP" sz="1200">
                <a:latin typeface="Times New Roman" charset="0"/>
                <a:ea typeface="ＭＳ Ｐゴシック" charset="0"/>
                <a:cs typeface="ＭＳ Ｐゴシック" charset="0"/>
              </a:rPr>
              <a:pPr/>
              <a:t>6</a:t>
            </a:fld>
            <a:endParaRPr lang="en-US" altLang="ja-JP" sz="1200">
              <a:latin typeface="Times New Roman" charset="0"/>
              <a:ea typeface="ＭＳ Ｐゴシック" charset="0"/>
              <a:cs typeface="ＭＳ Ｐゴシック"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81362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dirty="0">
              <a:latin typeface="Times New Roman" charset="0"/>
              <a:ea typeface="ＭＳ Ｐ明朝" charset="0"/>
              <a:cs typeface="ＭＳ Ｐ明朝" charset="0"/>
            </a:endParaRPr>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E3A3D68-6461-4A40-9373-E02F37B5C99C}" type="slidenum">
              <a:rPr lang="en-US" altLang="ja-JP" sz="1200">
                <a:latin typeface="Times New Roman" charset="0"/>
                <a:ea typeface="ＭＳ Ｐゴシック" charset="0"/>
                <a:cs typeface="ＭＳ Ｐゴシック" charset="0"/>
              </a:rPr>
              <a:pPr/>
              <a:t>7</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3810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91AC40C-0B42-AF4E-947C-622EA38F6FC1}" type="slidenum">
              <a:rPr lang="en-US" altLang="ja-JP" sz="1200">
                <a:solidFill>
                  <a:srgbClr val="000000"/>
                </a:solidFill>
                <a:latin typeface="Times New Roman" charset="0"/>
                <a:ea typeface="ＭＳ Ｐゴシック" charset="0"/>
                <a:cs typeface="ＭＳ Ｐゴシック" charset="0"/>
              </a:rPr>
              <a:pPr/>
              <a:t>8</a:t>
            </a:fld>
            <a:endParaRPr lang="en-US" altLang="ja-JP" sz="1200">
              <a:solidFill>
                <a:srgbClr val="000000"/>
              </a:solidFill>
              <a:latin typeface="Times New Roman" charset="0"/>
              <a:ea typeface="ＭＳ Ｐゴシック" charset="0"/>
              <a:cs typeface="ＭＳ Ｐゴシック"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26160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ja-JP" altLang="en-US" dirty="0">
                <a:latin typeface="HGS創英角ｺﾞｼｯｸUB" charset="0"/>
                <a:ea typeface="HGP平成角ｺﾞｼｯｸ体W5AR" charset="0"/>
                <a:cs typeface="HGP平成角ｺﾞｼｯｸ体W5AR" charset="0"/>
              </a:rPr>
              <a:t>卓越大学院プログラム</a:t>
            </a:r>
            <a:endParaRPr lang="en-US" altLang="ja-JP" dirty="0">
              <a:latin typeface="HGS創英角ｺﾞｼｯｸUB" charset="0"/>
              <a:ea typeface="HGP平成角ｺﾞｼｯｸ体W5AR" charset="0"/>
              <a:cs typeface="HGP平成角ｺﾞｼｯｸ体W5AR" charset="0"/>
            </a:endParaRPr>
          </a:p>
          <a:p>
            <a:pPr marL="0" indent="0">
              <a:buNone/>
            </a:pPr>
            <a:r>
              <a:rPr lang="ja-JP" altLang="en-US" dirty="0">
                <a:latin typeface="HGS創英角ｺﾞｼｯｸUB" charset="0"/>
                <a:ea typeface="HGP平成角ｺﾞｼｯｸ体W5AR" charset="0"/>
                <a:cs typeface="HGP平成角ｺﾞｼｯｸ体W5AR" charset="0"/>
              </a:rPr>
              <a:t>「ライフスタイル革命のための超学際移動イノベーション人材養成学位プログラム」</a:t>
            </a:r>
            <a:endParaRPr lang="en-US" altLang="ja-JP" dirty="0">
              <a:latin typeface="HGS創英角ｺﾞｼｯｸUB" charset="0"/>
              <a:ea typeface="HGP平成角ｺﾞｼｯｸ体W5AR" charset="0"/>
              <a:cs typeface="HGP平成角ｺﾞｼｯｸ体W5AR" charset="0"/>
            </a:endParaRPr>
          </a:p>
          <a:p>
            <a:r>
              <a:rPr lang="ja-JP" altLang="en-US" dirty="0">
                <a:latin typeface="Times New Roman" charset="0"/>
                <a:ea typeface="ＭＳ Ｐ明朝" charset="0"/>
                <a:cs typeface="ＭＳ Ｐ明朝" charset="0"/>
              </a:rPr>
              <a:t>修士で約</a:t>
            </a:r>
            <a:r>
              <a:rPr lang="en-US" altLang="ja-JP" dirty="0">
                <a:latin typeface="Times New Roman" charset="0"/>
                <a:ea typeface="ＭＳ Ｐ明朝" charset="0"/>
                <a:cs typeface="ＭＳ Ｐ明朝" charset="0"/>
              </a:rPr>
              <a:t>8</a:t>
            </a:r>
            <a:r>
              <a:rPr lang="ja-JP" altLang="en-US" dirty="0">
                <a:latin typeface="Times New Roman" charset="0"/>
                <a:ea typeface="ＭＳ Ｐ明朝" charset="0"/>
                <a:cs typeface="ＭＳ Ｐ明朝" charset="0"/>
              </a:rPr>
              <a:t>万</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月</a:t>
            </a:r>
            <a:r>
              <a:rPr lang="ja-JP" altLang="en-US">
                <a:latin typeface="Times New Roman" charset="0"/>
                <a:ea typeface="ＭＳ Ｐ明朝" charset="0"/>
                <a:cs typeface="ＭＳ Ｐ明朝" charset="0"/>
              </a:rPr>
              <a:t>の支援</a:t>
            </a:r>
            <a:r>
              <a:rPr lang="en-US" altLang="ja-JP" dirty="0">
                <a:latin typeface="Times New Roman" charset="0"/>
                <a:ea typeface="ＭＳ Ｐ明朝" charset="0"/>
                <a:cs typeface="ＭＳ Ｐ明朝" charset="0"/>
              </a:rPr>
              <a:t>(2021</a:t>
            </a:r>
            <a:r>
              <a:rPr lang="ja-JP" altLang="en-US">
                <a:latin typeface="Times New Roman" charset="0"/>
                <a:ea typeface="ＭＳ Ｐ明朝" charset="0"/>
                <a:cs typeface="ＭＳ Ｐ明朝" charset="0"/>
              </a:rPr>
              <a:t>年度実績</a:t>
            </a:r>
            <a:r>
              <a:rPr lang="en-US" altLang="ja-JP">
                <a:latin typeface="Times New Roman" charset="0"/>
                <a:ea typeface="ＭＳ Ｐ明朝" charset="0"/>
                <a:cs typeface="ＭＳ Ｐ明朝" charset="0"/>
              </a:rPr>
              <a:t>)</a:t>
            </a:r>
            <a:endParaRPr lang="ja-JP" altLang="en-US" dirty="0">
              <a:latin typeface="Times New Roman" charset="0"/>
              <a:ea typeface="ＭＳ Ｐ明朝" charset="0"/>
              <a:cs typeface="ＭＳ Ｐ明朝" charset="0"/>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7F1D4D5-6F32-8149-98DB-92FC0982709D}" type="slidenum">
              <a:rPr lang="en-US" altLang="ja-JP" sz="1200">
                <a:latin typeface="Times New Roman" charset="0"/>
                <a:ea typeface="ＭＳ Ｐゴシック" charset="0"/>
                <a:cs typeface="ＭＳ Ｐゴシック" charset="0"/>
              </a:rPr>
              <a:pPr/>
              <a:t>9</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0726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ja-JP" dirty="0">
                <a:latin typeface="Times New Roman" charset="0"/>
                <a:ea typeface="ＭＳ Ｐ明朝" charset="0"/>
                <a:cs typeface="ＭＳ Ｐ明朝" charset="0"/>
              </a:rPr>
              <a:t>Mathematica, </a:t>
            </a:r>
            <a:r>
              <a:rPr lang="en-US" altLang="ja-JP" dirty="0" err="1">
                <a:latin typeface="Times New Roman" charset="0"/>
                <a:ea typeface="ＭＳ Ｐ明朝" charset="0"/>
                <a:cs typeface="ＭＳ Ｐ明朝" charset="0"/>
              </a:rPr>
              <a:t>matlab</a:t>
            </a:r>
            <a:r>
              <a:rPr lang="ja-JP" altLang="en-US">
                <a:latin typeface="Times New Roman" charset="0"/>
                <a:ea typeface="ＭＳ Ｐ明朝" charset="0"/>
                <a:cs typeface="ＭＳ Ｐ明朝" charset="0"/>
              </a:rPr>
              <a:t>メモ</a:t>
            </a:r>
            <a:r>
              <a:rPr lang="en-US" altLang="ja-JP" dirty="0">
                <a:latin typeface="Times New Roman" charset="0"/>
                <a:ea typeface="ＭＳ Ｐ明朝" charset="0"/>
                <a:cs typeface="ＭＳ Ｐ明朝" charset="0"/>
              </a:rPr>
              <a:t>: 2022/5/5</a:t>
            </a:r>
            <a:r>
              <a:rPr lang="ja-JP" altLang="en-US">
                <a:latin typeface="Times New Roman" charset="0"/>
                <a:ea typeface="ＭＳ Ｐ明朝" charset="0"/>
                <a:cs typeface="ＭＳ Ｐ明朝" charset="0"/>
              </a:rPr>
              <a:t>佐藤先生より</a:t>
            </a:r>
            <a:r>
              <a:rPr lang="en-US" altLang="ja-JP" dirty="0">
                <a:latin typeface="Times New Roman" charset="0"/>
                <a:ea typeface="ＭＳ Ｐ明朝" charset="0"/>
                <a:cs typeface="ＭＳ Ｐ明朝" charset="0"/>
              </a:rPr>
              <a:t>: </a:t>
            </a:r>
            <a:r>
              <a:rPr lang="en-US" altLang="ja-JP" dirty="0" err="1">
                <a:latin typeface="Times New Roman" charset="0"/>
                <a:ea typeface="ＭＳ Ｐ明朝" charset="0"/>
                <a:cs typeface="ＭＳ Ｐ明朝" charset="0"/>
              </a:rPr>
              <a:t>mathematica</a:t>
            </a:r>
            <a:r>
              <a:rPr lang="ja-JP" altLang="en-US">
                <a:latin typeface="Times New Roman" charset="0"/>
                <a:ea typeface="ＭＳ Ｐ明朝" charset="0"/>
                <a:cs typeface="ＭＳ Ｐ明朝" charset="0"/>
              </a:rPr>
              <a:t>と</a:t>
            </a:r>
            <a:r>
              <a:rPr lang="en-US" altLang="ja-JP" dirty="0" err="1">
                <a:latin typeface="Times New Roman" charset="0"/>
                <a:ea typeface="ＭＳ Ｐ明朝" charset="0"/>
                <a:cs typeface="ＭＳ Ｐ明朝" charset="0"/>
              </a:rPr>
              <a:t>matlab</a:t>
            </a:r>
            <a:r>
              <a:rPr lang="ja-JP" altLang="en-US">
                <a:latin typeface="Times New Roman" charset="0"/>
                <a:ea typeface="ＭＳ Ｐ明朝" charset="0"/>
                <a:cs typeface="ＭＳ Ｐ明朝" charset="0"/>
              </a:rPr>
              <a:t>のライセンスは、昨年度から研究科からの補助が無くなったので専攻にとっては「無償」でなくなった。但し、名大はサイトライセンスを持っているので格安で利用可能。いずれにせよ，学生が個人負担することはないので、学生は無償で利用可能．</a:t>
            </a:r>
            <a:endParaRPr lang="ja-JP" altLang="en-US" dirty="0">
              <a:latin typeface="Times New Roman" charset="0"/>
              <a:ea typeface="ＭＳ Ｐ明朝" charset="0"/>
              <a:cs typeface="ＭＳ Ｐ明朝" charset="0"/>
            </a:endParaRPr>
          </a:p>
        </p:txBody>
      </p:sp>
      <p:sp>
        <p:nvSpPr>
          <p:cNvPr id="225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E52ED2AF-8FD0-D74D-88BB-7E10D7DDA35F}" type="slidenum">
              <a:rPr lang="en-US" altLang="ja-JP" sz="1200">
                <a:latin typeface="Times New Roman" charset="0"/>
                <a:ea typeface="ＭＳ Ｐゴシック" charset="0"/>
                <a:cs typeface="ＭＳ Ｐゴシック" charset="0"/>
              </a:rPr>
              <a:pPr/>
              <a:t>10</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0647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906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p:spPr>
          <p:txBody>
            <a:bodyPr wrap="none" anchor="ctr"/>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defRPr/>
              </a:pPr>
              <a:endParaRPr lang="ja-JP" altLang="en-US">
                <a:cs typeface="+mn-cs"/>
              </a:endParaRPr>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9" name="Line 59"/>
          <p:cNvSpPr>
            <a:spLocks noChangeShapeType="1"/>
          </p:cNvSpPr>
          <p:nvPr/>
        </p:nvSpPr>
        <p:spPr bwMode="ltGray">
          <a:xfrm>
            <a:off x="869950" y="887413"/>
            <a:ext cx="0" cy="28511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0" name="Line 60"/>
          <p:cNvSpPr>
            <a:spLocks noChangeShapeType="1"/>
          </p:cNvSpPr>
          <p:nvPr/>
        </p:nvSpPr>
        <p:spPr bwMode="ltGray">
          <a:xfrm flipH="1" flipV="1">
            <a:off x="4763" y="3054350"/>
            <a:ext cx="5522912" cy="15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1" name="Line 61"/>
          <p:cNvSpPr>
            <a:spLocks noChangeShapeType="1"/>
          </p:cNvSpPr>
          <p:nvPr/>
        </p:nvSpPr>
        <p:spPr bwMode="ltGray">
          <a:xfrm flipH="1" flipV="1">
            <a:off x="660400" y="1489075"/>
            <a:ext cx="6554788" cy="15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2" name="Arc 62"/>
          <p:cNvSpPr>
            <a:spLocks/>
          </p:cNvSpPr>
          <p:nvPr/>
        </p:nvSpPr>
        <p:spPr bwMode="ltGray">
          <a:xfrm rot="16200000" flipH="1">
            <a:off x="742157" y="1354931"/>
            <a:ext cx="247650" cy="271463"/>
          </a:xfrm>
          <a:custGeom>
            <a:avLst/>
            <a:gdLst>
              <a:gd name="T0" fmla="*/ 2147483646 w 43195"/>
              <a:gd name="T1" fmla="*/ 2147483646 h 43200"/>
              <a:gd name="T2" fmla="*/ 0 w 43195"/>
              <a:gd name="T3" fmla="*/ 2147483646 h 43200"/>
              <a:gd name="T4" fmla="*/ 2147483646 w 43195"/>
              <a:gd name="T5" fmla="*/ 2147483646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63" name="Group 63"/>
          <p:cNvGrpSpPr>
            <a:grpSpLocks/>
          </p:cNvGrpSpPr>
          <p:nvPr/>
        </p:nvGrpSpPr>
        <p:grpSpPr bwMode="auto">
          <a:xfrm>
            <a:off x="2544763" y="3098800"/>
            <a:ext cx="6550025" cy="2876550"/>
            <a:chOff x="1480" y="1952"/>
            <a:chExt cx="3808" cy="1812"/>
          </a:xfrm>
        </p:grpSpPr>
        <p:sp>
          <p:nvSpPr>
            <p:cNvPr id="64"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5"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6" name="Arc 66"/>
            <p:cNvSpPr>
              <a:spLocks/>
            </p:cNvSpPr>
            <p:nvPr/>
          </p:nvSpPr>
          <p:spPr bwMode="ltGray">
            <a:xfrm rot="5400000">
              <a:off x="5096" y="3353"/>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5187" name="Rectangle 67"/>
          <p:cNvSpPr>
            <a:spLocks noGrp="1" noChangeArrowheads="1"/>
          </p:cNvSpPr>
          <p:nvPr>
            <p:ph type="ctrTitle"/>
          </p:nvPr>
        </p:nvSpPr>
        <p:spPr>
          <a:xfrm>
            <a:off x="1073150" y="1752600"/>
            <a:ext cx="8420100" cy="1143000"/>
          </a:xfrm>
        </p:spPr>
        <p:txBody>
          <a:bodyPr/>
          <a:lstStyle>
            <a:lvl1pPr>
              <a:defRPr/>
            </a:lvl1pPr>
          </a:lstStyle>
          <a:p>
            <a:r>
              <a:rPr lang="ja-JP" altLang="en-US"/>
              <a:t>マスタ タイトルの書式設定</a:t>
            </a:r>
          </a:p>
        </p:txBody>
      </p:sp>
      <p:sp>
        <p:nvSpPr>
          <p:cNvPr id="5188" name="Rectangle 68" descr="Rectangle: Click to edit Master text styles&#10;Second level&#10;Third level&#10;Fourth level&#10;Fifth level"/>
          <p:cNvSpPr>
            <a:spLocks noGrp="1" noChangeArrowheads="1"/>
          </p:cNvSpPr>
          <p:nvPr>
            <p:ph type="subTitle" idx="1"/>
          </p:nvPr>
        </p:nvSpPr>
        <p:spPr>
          <a:xfrm>
            <a:off x="1073150" y="3309938"/>
            <a:ext cx="6934200" cy="1752600"/>
          </a:xfrm>
        </p:spPr>
        <p:txBody>
          <a:bodyPr/>
          <a:lstStyle>
            <a:lvl1pPr marL="0" indent="0">
              <a:buFont typeface="Wingdings" pitchFamily="2" charset="2"/>
              <a:buNone/>
              <a:defRPr/>
            </a:lvl1pPr>
          </a:lstStyle>
          <a:p>
            <a:r>
              <a:rPr lang="ja-JP" altLang="en-US"/>
              <a:t>マスタ サブタイトルの書式設定</a:t>
            </a:r>
          </a:p>
        </p:txBody>
      </p:sp>
      <p:sp>
        <p:nvSpPr>
          <p:cNvPr id="67" name="Rectangle 69"/>
          <p:cNvSpPr>
            <a:spLocks noGrp="1" noChangeArrowheads="1"/>
          </p:cNvSpPr>
          <p:nvPr>
            <p:ph type="dt" sz="quarter" idx="10"/>
          </p:nvPr>
        </p:nvSpPr>
        <p:spPr/>
        <p:txBody>
          <a:bodyPr/>
          <a:lstStyle>
            <a:lvl1pPr>
              <a:defRPr/>
            </a:lvl1pPr>
          </a:lstStyle>
          <a:p>
            <a:pPr>
              <a:defRPr/>
            </a:pPr>
            <a:endParaRPr lang="en-US" altLang="ja-JP"/>
          </a:p>
        </p:txBody>
      </p:sp>
      <p:sp>
        <p:nvSpPr>
          <p:cNvPr id="68" name="Rectangle 70"/>
          <p:cNvSpPr>
            <a:spLocks noGrp="1" noChangeArrowheads="1"/>
          </p:cNvSpPr>
          <p:nvPr>
            <p:ph type="ftr" sz="quarter" idx="11"/>
          </p:nvPr>
        </p:nvSpPr>
        <p:spPr/>
        <p:txBody>
          <a:bodyPr/>
          <a:lstStyle>
            <a:lvl1pPr>
              <a:defRPr/>
            </a:lvl1pPr>
          </a:lstStyle>
          <a:p>
            <a:pPr>
              <a:defRPr/>
            </a:pPr>
            <a:endParaRPr lang="en-US" altLang="ja-JP"/>
          </a:p>
        </p:txBody>
      </p:sp>
      <p:sp>
        <p:nvSpPr>
          <p:cNvPr id="69" name="Rectangle 71"/>
          <p:cNvSpPr>
            <a:spLocks noGrp="1" noChangeArrowheads="1"/>
          </p:cNvSpPr>
          <p:nvPr>
            <p:ph type="sldNum" sz="quarter" idx="12"/>
          </p:nvPr>
        </p:nvSpPr>
        <p:spPr/>
        <p:txBody>
          <a:bodyPr/>
          <a:lstStyle>
            <a:lvl1pPr>
              <a:defRPr/>
            </a:lvl1pPr>
          </a:lstStyle>
          <a:p>
            <a:fld id="{EB7CAF3E-E542-874F-B634-FAFA5C4B5930}" type="slidenum">
              <a:rPr lang="en-US" altLang="ja-JP"/>
              <a:pPr/>
              <a:t>‹#›</a:t>
            </a:fld>
            <a:endParaRPr lang="en-US" altLang="ja-JP" dirty="0"/>
          </a:p>
        </p:txBody>
      </p:sp>
    </p:spTree>
    <p:extLst>
      <p:ext uri="{BB962C8B-B14F-4D97-AF65-F5344CB8AC3E}">
        <p14:creationId xmlns:p14="http://schemas.microsoft.com/office/powerpoint/2010/main" val="31080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1382F44A-7466-6143-B85E-6F05DA949312}" type="slidenum">
              <a:rPr lang="en-US" altLang="ja-JP"/>
              <a:pPr/>
              <a:t>‹#›</a:t>
            </a:fld>
            <a:endParaRPr lang="en-US" altLang="ja-JP"/>
          </a:p>
        </p:txBody>
      </p:sp>
    </p:spTree>
    <p:extLst>
      <p:ext uri="{BB962C8B-B14F-4D97-AF65-F5344CB8AC3E}">
        <p14:creationId xmlns:p14="http://schemas.microsoft.com/office/powerpoint/2010/main" val="421986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2487" y="304800"/>
            <a:ext cx="2208213"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7850" y="304800"/>
            <a:ext cx="6459538"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240370DA-9CEF-104F-80E1-F57AD43AB5AA}" type="slidenum">
              <a:rPr lang="en-US" altLang="ja-JP"/>
              <a:pPr/>
              <a:t>‹#›</a:t>
            </a:fld>
            <a:endParaRPr lang="en-US" altLang="ja-JP"/>
          </a:p>
        </p:txBody>
      </p:sp>
    </p:spTree>
    <p:extLst>
      <p:ext uri="{BB962C8B-B14F-4D97-AF65-F5344CB8AC3E}">
        <p14:creationId xmlns:p14="http://schemas.microsoft.com/office/powerpoint/2010/main" val="417299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表プレースホルダ 2"/>
          <p:cNvSpPr>
            <a:spLocks noGrp="1"/>
          </p:cNvSpPr>
          <p:nvPr>
            <p:ph type="tbl" idx="1"/>
          </p:nvPr>
        </p:nvSpPr>
        <p:spPr>
          <a:xfrm>
            <a:off x="577850" y="1600200"/>
            <a:ext cx="8832850" cy="4419600"/>
          </a:xfrm>
        </p:spPr>
        <p:txBody>
          <a:bodyPr/>
          <a:lstStyle/>
          <a:p>
            <a:pPr lvl="0"/>
            <a:endParaRPr lang="ja-JP" altLang="en-US" noProof="0"/>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613086E8-B5AA-9E46-A70F-BCEECFCB1946}" type="slidenum">
              <a:rPr lang="en-US" altLang="ja-JP"/>
              <a:pPr/>
              <a:t>‹#›</a:t>
            </a:fld>
            <a:endParaRPr lang="en-US" altLang="ja-JP"/>
          </a:p>
        </p:txBody>
      </p:sp>
    </p:spTree>
    <p:extLst>
      <p:ext uri="{BB962C8B-B14F-4D97-AF65-F5344CB8AC3E}">
        <p14:creationId xmlns:p14="http://schemas.microsoft.com/office/powerpoint/2010/main" val="135933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77850" y="1600200"/>
            <a:ext cx="4333875"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5076825" y="1600200"/>
            <a:ext cx="4333875" cy="4419600"/>
          </a:xfrm>
        </p:spPr>
        <p:txBody>
          <a:bodyPr/>
          <a:lstStyle/>
          <a:p>
            <a:pPr lvl="0"/>
            <a:endParaRPr lang="ja-JP" altLang="en-US" noProof="0"/>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604EA317-CA0F-9D45-9FC9-0D61875FDB76}" type="slidenum">
              <a:rPr lang="en-US" altLang="ja-JP"/>
              <a:pPr/>
              <a:t>‹#›</a:t>
            </a:fld>
            <a:endParaRPr lang="en-US" altLang="ja-JP"/>
          </a:p>
        </p:txBody>
      </p:sp>
    </p:spTree>
    <p:extLst>
      <p:ext uri="{BB962C8B-B14F-4D97-AF65-F5344CB8AC3E}">
        <p14:creationId xmlns:p14="http://schemas.microsoft.com/office/powerpoint/2010/main" val="8556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77850" y="1600200"/>
            <a:ext cx="4333875"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76825" y="1600200"/>
            <a:ext cx="4333875" cy="2133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76825" y="3886200"/>
            <a:ext cx="4333875" cy="2133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7"/>
          <p:cNvSpPr>
            <a:spLocks noGrp="1" noChangeArrowheads="1"/>
          </p:cNvSpPr>
          <p:nvPr>
            <p:ph type="sldNum" sz="quarter" idx="12"/>
          </p:nvPr>
        </p:nvSpPr>
        <p:spPr>
          <a:ln/>
        </p:spPr>
        <p:txBody>
          <a:bodyPr/>
          <a:lstStyle>
            <a:lvl1pPr>
              <a:defRPr/>
            </a:lvl1pPr>
          </a:lstStyle>
          <a:p>
            <a:fld id="{45039B60-47CC-B140-9CBA-961842DD5C24}" type="slidenum">
              <a:rPr lang="en-US" altLang="ja-JP"/>
              <a:pPr/>
              <a:t>‹#›</a:t>
            </a:fld>
            <a:endParaRPr lang="en-US" altLang="ja-JP"/>
          </a:p>
        </p:txBody>
      </p:sp>
    </p:spTree>
    <p:extLst>
      <p:ext uri="{BB962C8B-B14F-4D97-AF65-F5344CB8AC3E}">
        <p14:creationId xmlns:p14="http://schemas.microsoft.com/office/powerpoint/2010/main" val="3990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B7D9A68D-3D7D-A746-BFC3-18AA4CFC24AA}" type="slidenum">
              <a:rPr lang="en-US" altLang="ja-JP"/>
              <a:pPr/>
              <a:t>‹#›</a:t>
            </a:fld>
            <a:endParaRPr lang="en-US" altLang="ja-JP" dirty="0"/>
          </a:p>
        </p:txBody>
      </p:sp>
    </p:spTree>
    <p:extLst>
      <p:ext uri="{BB962C8B-B14F-4D97-AF65-F5344CB8AC3E}">
        <p14:creationId xmlns:p14="http://schemas.microsoft.com/office/powerpoint/2010/main" val="87921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95F0B280-3E29-AA40-93B0-823403B17A52}" type="slidenum">
              <a:rPr lang="en-US" altLang="ja-JP"/>
              <a:pPr/>
              <a:t>‹#›</a:t>
            </a:fld>
            <a:endParaRPr lang="en-US" altLang="ja-JP"/>
          </a:p>
        </p:txBody>
      </p:sp>
    </p:spTree>
    <p:extLst>
      <p:ext uri="{BB962C8B-B14F-4D97-AF65-F5344CB8AC3E}">
        <p14:creationId xmlns:p14="http://schemas.microsoft.com/office/powerpoint/2010/main" val="217475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77850" y="1600200"/>
            <a:ext cx="43338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76825" y="1600200"/>
            <a:ext cx="43338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BF0F06EA-CB63-5047-8616-AEED6A5104B0}" type="slidenum">
              <a:rPr lang="en-US" altLang="ja-JP"/>
              <a:pPr/>
              <a:t>‹#›</a:t>
            </a:fld>
            <a:endParaRPr lang="en-US" altLang="ja-JP"/>
          </a:p>
        </p:txBody>
      </p:sp>
    </p:spTree>
    <p:extLst>
      <p:ext uri="{BB962C8B-B14F-4D97-AF65-F5344CB8AC3E}">
        <p14:creationId xmlns:p14="http://schemas.microsoft.com/office/powerpoint/2010/main" val="67542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7"/>
          <p:cNvSpPr>
            <a:spLocks noGrp="1" noChangeArrowheads="1"/>
          </p:cNvSpPr>
          <p:nvPr>
            <p:ph type="sldNum" sz="quarter" idx="12"/>
          </p:nvPr>
        </p:nvSpPr>
        <p:spPr>
          <a:ln/>
        </p:spPr>
        <p:txBody>
          <a:bodyPr/>
          <a:lstStyle>
            <a:lvl1pPr>
              <a:defRPr/>
            </a:lvl1pPr>
          </a:lstStyle>
          <a:p>
            <a:fld id="{EDC0EA71-1714-C84A-869A-186BDB609D44}" type="slidenum">
              <a:rPr lang="en-US" altLang="ja-JP"/>
              <a:pPr/>
              <a:t>‹#›</a:t>
            </a:fld>
            <a:endParaRPr lang="en-US" altLang="ja-JP"/>
          </a:p>
        </p:txBody>
      </p:sp>
    </p:spTree>
    <p:extLst>
      <p:ext uri="{BB962C8B-B14F-4D97-AF65-F5344CB8AC3E}">
        <p14:creationId xmlns:p14="http://schemas.microsoft.com/office/powerpoint/2010/main" val="40816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7"/>
          <p:cNvSpPr>
            <a:spLocks noGrp="1" noChangeArrowheads="1"/>
          </p:cNvSpPr>
          <p:nvPr>
            <p:ph type="sldNum" sz="quarter" idx="12"/>
          </p:nvPr>
        </p:nvSpPr>
        <p:spPr>
          <a:ln/>
        </p:spPr>
        <p:txBody>
          <a:bodyPr/>
          <a:lstStyle>
            <a:lvl1pPr>
              <a:defRPr/>
            </a:lvl1pPr>
          </a:lstStyle>
          <a:p>
            <a:fld id="{BA6382DF-8976-7A48-B39F-382BB5949B46}" type="slidenum">
              <a:rPr lang="en-US" altLang="ja-JP"/>
              <a:pPr/>
              <a:t>‹#›</a:t>
            </a:fld>
            <a:endParaRPr lang="en-US" altLang="ja-JP"/>
          </a:p>
        </p:txBody>
      </p:sp>
    </p:spTree>
    <p:extLst>
      <p:ext uri="{BB962C8B-B14F-4D97-AF65-F5344CB8AC3E}">
        <p14:creationId xmlns:p14="http://schemas.microsoft.com/office/powerpoint/2010/main" val="1628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7"/>
          <p:cNvSpPr>
            <a:spLocks noGrp="1" noChangeArrowheads="1"/>
          </p:cNvSpPr>
          <p:nvPr>
            <p:ph type="sldNum" sz="quarter" idx="12"/>
          </p:nvPr>
        </p:nvSpPr>
        <p:spPr>
          <a:ln/>
        </p:spPr>
        <p:txBody>
          <a:bodyPr/>
          <a:lstStyle>
            <a:lvl1pPr>
              <a:defRPr/>
            </a:lvl1pPr>
          </a:lstStyle>
          <a:p>
            <a:fld id="{E7E761B5-2A13-B847-A883-EE8699A304F9}" type="slidenum">
              <a:rPr lang="en-US" altLang="ja-JP"/>
              <a:pPr/>
              <a:t>‹#›</a:t>
            </a:fld>
            <a:endParaRPr lang="en-US" altLang="ja-JP"/>
          </a:p>
        </p:txBody>
      </p:sp>
    </p:spTree>
    <p:extLst>
      <p:ext uri="{BB962C8B-B14F-4D97-AF65-F5344CB8AC3E}">
        <p14:creationId xmlns:p14="http://schemas.microsoft.com/office/powerpoint/2010/main" val="122968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862D1182-4771-FF4D-827B-F1C05C8A99AA}" type="slidenum">
              <a:rPr lang="en-US" altLang="ja-JP"/>
              <a:pPr/>
              <a:t>‹#›</a:t>
            </a:fld>
            <a:endParaRPr lang="en-US" altLang="ja-JP"/>
          </a:p>
        </p:txBody>
      </p:sp>
    </p:spTree>
    <p:extLst>
      <p:ext uri="{BB962C8B-B14F-4D97-AF65-F5344CB8AC3E}">
        <p14:creationId xmlns:p14="http://schemas.microsoft.com/office/powerpoint/2010/main" val="384122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89C2B5BE-924C-F441-BDEB-1707AD57CC00}" type="slidenum">
              <a:rPr lang="en-US" altLang="ja-JP"/>
              <a:pPr/>
              <a:t>‹#›</a:t>
            </a:fld>
            <a:endParaRPr lang="en-US" altLang="ja-JP"/>
          </a:p>
        </p:txBody>
      </p:sp>
    </p:spTree>
    <p:extLst>
      <p:ext uri="{BB962C8B-B14F-4D97-AF65-F5344CB8AC3E}">
        <p14:creationId xmlns:p14="http://schemas.microsoft.com/office/powerpoint/2010/main" val="6908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906000" cy="6858000"/>
            <a:chOff x="0" y="0"/>
            <a:chExt cx="5760" cy="4320"/>
          </a:xfrm>
        </p:grpSpPr>
        <p:grpSp>
          <p:nvGrpSpPr>
            <p:cNvPr id="1043" name="Group 4"/>
            <p:cNvGrpSpPr>
              <a:grpSpLocks/>
            </p:cNvGrpSpPr>
            <p:nvPr/>
          </p:nvGrpSpPr>
          <p:grpSpPr bwMode="auto">
            <a:xfrm>
              <a:off x="0" y="192"/>
              <a:ext cx="5760" cy="4032"/>
              <a:chOff x="0" y="192"/>
              <a:chExt cx="5760" cy="4032"/>
            </a:xfrm>
          </p:grpSpPr>
          <p:sp>
            <p:nvSpPr>
              <p:cNvPr id="1074"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5"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6"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7"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8"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9"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0"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1"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2"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3"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4"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5"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6"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7"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8"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9"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0"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1"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2"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3"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4"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5"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044" name="Group 27"/>
            <p:cNvGrpSpPr>
              <a:grpSpLocks/>
            </p:cNvGrpSpPr>
            <p:nvPr/>
          </p:nvGrpSpPr>
          <p:grpSpPr bwMode="auto">
            <a:xfrm>
              <a:off x="192" y="0"/>
              <a:ext cx="5376" cy="4320"/>
              <a:chOff x="192" y="0"/>
              <a:chExt cx="5376" cy="4320"/>
            </a:xfrm>
          </p:grpSpPr>
          <p:sp>
            <p:nvSpPr>
              <p:cNvPr id="1045"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6"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7"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8"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9"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0"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1"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2"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3"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4"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5"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6"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7"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8"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9"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0"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1"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2"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3"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4"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5"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6"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7"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8"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9"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0"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1"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2"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3"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1027" name="Rectangle 57" descr="60%"/>
          <p:cNvSpPr>
            <a:spLocks noChangeArrowheads="1"/>
          </p:cNvSpPr>
          <p:nvPr/>
        </p:nvSpPr>
        <p:spPr bwMode="ltGray">
          <a:xfrm>
            <a:off x="3632200" y="0"/>
            <a:ext cx="6273800" cy="152400"/>
          </a:xfrm>
          <a:prstGeom prst="rect">
            <a:avLst/>
          </a:prstGeom>
          <a:pattFill prst="pct60">
            <a:fgClr>
              <a:schemeClr val="folHlink"/>
            </a:fgClr>
            <a:bgClr>
              <a:schemeClr val="bg1"/>
            </a:bgClr>
          </a:pattFill>
          <a:ln>
            <a:noFill/>
          </a:ln>
        </p:spPr>
        <p:txBody>
          <a:bodyPr wrap="none" anchor="ctr"/>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defRPr/>
            </a:pPr>
            <a:endParaRPr lang="ja-JP" altLang="en-US">
              <a:cs typeface="+mn-cs"/>
            </a:endParaRPr>
          </a:p>
        </p:txBody>
      </p:sp>
      <p:sp>
        <p:nvSpPr>
          <p:cNvPr id="1028" name="Line 58"/>
          <p:cNvSpPr>
            <a:spLocks noChangeShapeType="1"/>
          </p:cNvSpPr>
          <p:nvPr/>
        </p:nvSpPr>
        <p:spPr bwMode="ltGray">
          <a:xfrm>
            <a:off x="9575800" y="0"/>
            <a:ext cx="0" cy="2362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29" name="Rectangle 63"/>
          <p:cNvSpPr>
            <a:spLocks noGrp="1" noChangeArrowheads="1"/>
          </p:cNvSpPr>
          <p:nvPr>
            <p:ph type="title"/>
          </p:nvPr>
        </p:nvSpPr>
        <p:spPr bwMode="auto">
          <a:xfrm>
            <a:off x="577850" y="304800"/>
            <a:ext cx="8832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0" name="Rectangle 64" descr="Rectangle: Click to edit Master text styles&#10;Second level&#10;Third level&#10;Fourth level&#10;Fifth level"/>
          <p:cNvSpPr>
            <a:spLocks noGrp="1" noChangeArrowheads="1"/>
          </p:cNvSpPr>
          <p:nvPr>
            <p:ph type="body" idx="1"/>
          </p:nvPr>
        </p:nvSpPr>
        <p:spPr bwMode="auto">
          <a:xfrm>
            <a:off x="577850" y="1600200"/>
            <a:ext cx="8832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61" name="Rectangle 65"/>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Tahoma" pitchFamily="34" charset="0"/>
                <a:ea typeface="ＭＳ Ｐゴシック" pitchFamily="50" charset="-128"/>
                <a:cs typeface="+mn-cs"/>
              </a:defRPr>
            </a:lvl1pPr>
          </a:lstStyle>
          <a:p>
            <a:pPr>
              <a:defRPr/>
            </a:pPr>
            <a:endParaRPr lang="en-US" altLang="ja-JP"/>
          </a:p>
        </p:txBody>
      </p:sp>
      <p:sp>
        <p:nvSpPr>
          <p:cNvPr id="4162" name="Rectangle 66"/>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Tahoma" pitchFamily="34" charset="0"/>
                <a:ea typeface="ＭＳ Ｐゴシック" pitchFamily="50" charset="-128"/>
                <a:cs typeface="+mn-cs"/>
              </a:defRPr>
            </a:lvl1pPr>
          </a:lstStyle>
          <a:p>
            <a:pPr>
              <a:defRPr/>
            </a:pPr>
            <a:endParaRPr lang="en-US" altLang="ja-JP"/>
          </a:p>
        </p:txBody>
      </p:sp>
      <p:sp>
        <p:nvSpPr>
          <p:cNvPr id="4163" name="Rectangle 67"/>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ea typeface="ＭＳ Ｐゴシック" charset="0"/>
                <a:cs typeface="ＭＳ Ｐゴシック" charset="0"/>
              </a:defRPr>
            </a:lvl1pPr>
          </a:lstStyle>
          <a:p>
            <a:fld id="{D6E87EF1-F9F6-044E-813A-E8049DAAA96A}" type="slidenum">
              <a:rPr lang="en-US" altLang="ja-JP"/>
              <a:pPr/>
              <a:t>‹#›</a:t>
            </a:fld>
            <a:endParaRPr lang="en-US" altLang="ja-JP"/>
          </a:p>
        </p:txBody>
      </p:sp>
      <p:grpSp>
        <p:nvGrpSpPr>
          <p:cNvPr id="1034" name="Group 68"/>
          <p:cNvGrpSpPr>
            <a:grpSpLocks/>
          </p:cNvGrpSpPr>
          <p:nvPr userDrawn="1"/>
        </p:nvGrpSpPr>
        <p:grpSpPr bwMode="auto">
          <a:xfrm>
            <a:off x="123825" y="533400"/>
            <a:ext cx="6149975" cy="2600325"/>
            <a:chOff x="72" y="336"/>
            <a:chExt cx="3576" cy="1638"/>
          </a:xfrm>
        </p:grpSpPr>
        <p:sp>
          <p:nvSpPr>
            <p:cNvPr id="1040" name="Line 69"/>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1" name="Line 70"/>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2" name="Arc 71"/>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1035" name="Line 72"/>
          <p:cNvSpPr>
            <a:spLocks noChangeShapeType="1"/>
          </p:cNvSpPr>
          <p:nvPr userDrawn="1"/>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036" name="Group 73"/>
          <p:cNvGrpSpPr>
            <a:grpSpLocks/>
          </p:cNvGrpSpPr>
          <p:nvPr userDrawn="1"/>
        </p:nvGrpSpPr>
        <p:grpSpPr bwMode="auto">
          <a:xfrm>
            <a:off x="3136900" y="3733800"/>
            <a:ext cx="6548438" cy="2876550"/>
            <a:chOff x="1480" y="1952"/>
            <a:chExt cx="3808" cy="1812"/>
          </a:xfrm>
        </p:grpSpPr>
        <p:sp>
          <p:nvSpPr>
            <p:cNvPr id="1037" name="Line 7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 name="Line 7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9" name="Arc 76"/>
            <p:cNvSpPr>
              <a:spLocks/>
            </p:cNvSpPr>
            <p:nvPr/>
          </p:nvSpPr>
          <p:spPr bwMode="ltGray">
            <a:xfrm rot="5400000">
              <a:off x="5096" y="3353"/>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4548"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HG創英角ｺﾞｼｯｸUB" pitchFamily="49" charset="-128"/>
        </a:defRPr>
      </a:lvl1pPr>
      <a:lvl2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2pPr>
      <a:lvl3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3pPr>
      <a:lvl4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4pPr>
      <a:lvl5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5pPr>
      <a:lvl6pPr marL="4572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6pPr>
      <a:lvl7pPr marL="9144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7pPr>
      <a:lvl8pPr marL="13716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8pPr>
      <a:lvl9pPr marL="18288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9pPr>
    </p:titleStyle>
    <p:body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4.bin"/><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21.png"/><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jpeg"/><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 Id="rId9"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i.nagoya-u.ac.j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i.nagoya-u.ac.jp/prof/mathematical/" TargetMode="External"/><Relationship Id="rId4" Type="http://schemas.openxmlformats.org/officeDocument/2006/relationships/hyperlink" Target="http://www.is.nagoya-u.ac.j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ath.mi.i.nagoya-u.ac.jp/"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tmi.mirai.nagoya-u.ac.jp/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rgbClr val="99CCFF"/>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137" name="Object 17"/>
          <p:cNvGraphicFramePr>
            <a:graphicFrameLocks noChangeAspect="1"/>
          </p:cNvGraphicFramePr>
          <p:nvPr>
            <p:extLst>
              <p:ext uri="{D42A27DB-BD31-4B8C-83A1-F6EECF244321}">
                <p14:modId xmlns:p14="http://schemas.microsoft.com/office/powerpoint/2010/main" val="1836654868"/>
              </p:ext>
            </p:extLst>
          </p:nvPr>
        </p:nvGraphicFramePr>
        <p:xfrm>
          <a:off x="2776429" y="2450248"/>
          <a:ext cx="2805065" cy="1928128"/>
        </p:xfrm>
        <a:graphic>
          <a:graphicData uri="http://schemas.openxmlformats.org/presentationml/2006/ole">
            <mc:AlternateContent xmlns:mc="http://schemas.openxmlformats.org/markup-compatibility/2006">
              <mc:Choice xmlns:v="urn:schemas-microsoft-com:vml" Requires="v">
                <p:oleObj name="Image" r:id="rId3" imgW="4177778" imgH="3111111" progId="Photoshop.Image.7">
                  <p:embed/>
                </p:oleObj>
              </mc:Choice>
              <mc:Fallback>
                <p:oleObj name="Image" r:id="rId3" imgW="4177778" imgH="3111111" progId="Photoshop.Image.7">
                  <p:embed/>
                  <p:pic>
                    <p:nvPicPr>
                      <p:cNvPr id="27652" name="Object 17"/>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776429" y="2450248"/>
                        <a:ext cx="2805065" cy="1928128"/>
                      </a:xfrm>
                      <a:prstGeom prst="rect">
                        <a:avLst/>
                      </a:prstGeom>
                      <a:noFill/>
                      <a:ln>
                        <a:noFill/>
                      </a:ln>
                      <a:effectLst/>
                    </p:spPr>
                  </p:pic>
                </p:oleObj>
              </mc:Fallback>
            </mc:AlternateContent>
          </a:graphicData>
        </a:graphic>
      </p:graphicFrame>
      <p:pic>
        <p:nvPicPr>
          <p:cNvPr id="136" name="図 16" descr="japan3.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958" y="2785666"/>
            <a:ext cx="3771900" cy="1468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5" name="Picture 2" descr="https://upload.wikimedia.org/wikipedia/commons/thumb/c/c8/Schroedingers_cat_film.svg/500px-Schroedingers_cat_film.svg.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64384" y="4291244"/>
            <a:ext cx="3285257" cy="2128847"/>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r="100000" b="100000"/>
            </a:path>
            <a:tileRect l="-100000" t="-100000"/>
          </a:gradFill>
        </p:spPr>
      </p:pic>
      <p:graphicFrame>
        <p:nvGraphicFramePr>
          <p:cNvPr id="5124" name="Object 83"/>
          <p:cNvGraphicFramePr>
            <a:graphicFrameLocks noChangeAspect="1"/>
          </p:cNvGraphicFramePr>
          <p:nvPr>
            <p:extLst>
              <p:ext uri="{D42A27DB-BD31-4B8C-83A1-F6EECF244321}">
                <p14:modId xmlns:p14="http://schemas.microsoft.com/office/powerpoint/2010/main" val="1841757824"/>
              </p:ext>
            </p:extLst>
          </p:nvPr>
        </p:nvGraphicFramePr>
        <p:xfrm>
          <a:off x="187868" y="4433625"/>
          <a:ext cx="4470400" cy="2235200"/>
        </p:xfrm>
        <a:graphic>
          <a:graphicData uri="http://schemas.openxmlformats.org/presentationml/2006/ole">
            <mc:AlternateContent xmlns:mc="http://schemas.openxmlformats.org/markup-compatibility/2006">
              <mc:Choice xmlns:v="urn:schemas-microsoft-com:vml" Requires="v">
                <p:oleObj name="Image" r:id="rId8" imgW="4126984" imgH="2234921" progId="Photoshop.Image.7">
                  <p:embed/>
                </p:oleObj>
              </mc:Choice>
              <mc:Fallback>
                <p:oleObj name="Image" r:id="rId8" imgW="4126984" imgH="2234921" progId="Photoshop.Image.7">
                  <p:embed/>
                  <p:pic>
                    <p:nvPicPr>
                      <p:cNvPr id="0" name="Object 83"/>
                      <p:cNvPicPr>
                        <a:picLocks noChangeAspect="1" noChangeArrowheads="1"/>
                      </p:cNvPicPr>
                      <p:nvPr/>
                    </p:nvPicPr>
                    <p:blipFill>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868" y="4433625"/>
                        <a:ext cx="44704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125" name="Picture 81"/>
          <p:cNvPicPr>
            <a:picLocks noChangeAspect="1" noChangeArrowheads="1"/>
          </p:cNvPicPr>
          <p:nvPr/>
        </p:nvPicPr>
        <p:blipFill>
          <a:blip r:embed="rId11" cstate="email">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702999">
            <a:off x="142430" y="2689589"/>
            <a:ext cx="3043237" cy="1098550"/>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5"/>
          <p:cNvSpPr txBox="1">
            <a:spLocks noChangeArrowheads="1"/>
          </p:cNvSpPr>
          <p:nvPr/>
        </p:nvSpPr>
        <p:spPr bwMode="auto">
          <a:xfrm>
            <a:off x="321367" y="514950"/>
            <a:ext cx="5029803" cy="1569660"/>
          </a:xfrm>
          <a:prstGeom prst="rect">
            <a:avLst/>
          </a:prstGeom>
          <a:gradFill flip="none" rotWithShape="1">
            <a:gsLst>
              <a:gs pos="0">
                <a:srgbClr val="92D050"/>
              </a:gs>
              <a:gs pos="48000">
                <a:schemeClr val="accent3">
                  <a:lumMod val="97000"/>
                  <a:lumOff val="3000"/>
                </a:schemeClr>
              </a:gs>
              <a:gs pos="100000">
                <a:schemeClr val="accent3">
                  <a:lumMod val="60000"/>
                  <a:lumOff val="40000"/>
                </a:schemeClr>
              </a:gs>
            </a:gsLst>
            <a:path path="circle">
              <a:fillToRect l="100000" t="100000"/>
            </a:path>
            <a:tileRect r="-100000" b="-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名古屋大学</a:t>
            </a:r>
          </a:p>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大学院情報学研究科</a:t>
            </a:r>
          </a:p>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数理情報学専攻</a:t>
            </a:r>
          </a:p>
        </p:txBody>
      </p:sp>
      <p:sp>
        <p:nvSpPr>
          <p:cNvPr id="5128" name="Text Box 82"/>
          <p:cNvSpPr txBox="1">
            <a:spLocks noChangeArrowheads="1"/>
          </p:cNvSpPr>
          <p:nvPr/>
        </p:nvSpPr>
        <p:spPr bwMode="auto">
          <a:xfrm rot="18703865">
            <a:off x="6942468" y="916362"/>
            <a:ext cx="3054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6600" i="1" dirty="0">
                <a:solidFill>
                  <a:schemeClr val="tx2">
                    <a:lumMod val="20000"/>
                    <a:lumOff val="80000"/>
                  </a:schemeClr>
                </a:solidFill>
                <a:latin typeface="Times New Roman" charset="0"/>
                <a:ea typeface="ＭＳ Ｐゴシック" charset="0"/>
                <a:cs typeface="ＭＳ Ｐゴシック" charset="0"/>
              </a:rPr>
              <a:t>P</a:t>
            </a:r>
            <a:r>
              <a:rPr lang="en-US" altLang="ja-JP" sz="6600" dirty="0">
                <a:solidFill>
                  <a:schemeClr val="tx2">
                    <a:lumMod val="20000"/>
                    <a:lumOff val="80000"/>
                  </a:schemeClr>
                </a:solidFill>
                <a:latin typeface="Times New Roman" charset="0"/>
                <a:ea typeface="ＭＳ Ｐゴシック" charset="0"/>
                <a:cs typeface="ＭＳ Ｐゴシック" charset="0"/>
              </a:rPr>
              <a:t>=</a:t>
            </a:r>
            <a:r>
              <a:rPr lang="en-US" altLang="ja-JP" sz="6600" i="1" dirty="0">
                <a:solidFill>
                  <a:schemeClr val="tx2">
                    <a:lumMod val="20000"/>
                    <a:lumOff val="80000"/>
                  </a:schemeClr>
                </a:solidFill>
                <a:latin typeface="Times New Roman" charset="0"/>
                <a:ea typeface="ＭＳ Ｐゴシック" charset="0"/>
                <a:cs typeface="ＭＳ Ｐゴシック" charset="0"/>
              </a:rPr>
              <a:t>NP</a:t>
            </a:r>
            <a:r>
              <a:rPr lang="en-US" altLang="ja-JP" sz="6600" dirty="0">
                <a:solidFill>
                  <a:schemeClr val="tx2">
                    <a:lumMod val="20000"/>
                    <a:lumOff val="80000"/>
                  </a:schemeClr>
                </a:solidFill>
                <a:latin typeface="Times New Roman" charset="0"/>
                <a:ea typeface="ＭＳ Ｐゴシック" charset="0"/>
                <a:cs typeface="ＭＳ Ｐゴシック" charset="0"/>
              </a:rPr>
              <a:t>?</a:t>
            </a:r>
          </a:p>
        </p:txBody>
      </p:sp>
      <p:grpSp>
        <p:nvGrpSpPr>
          <p:cNvPr id="5122" name="Group 295"/>
          <p:cNvGrpSpPr>
            <a:grpSpLocks/>
          </p:cNvGrpSpPr>
          <p:nvPr/>
        </p:nvGrpSpPr>
        <p:grpSpPr bwMode="auto">
          <a:xfrm rot="19969579">
            <a:off x="4887183" y="7436"/>
            <a:ext cx="4304904" cy="3810673"/>
            <a:chOff x="1274" y="1233"/>
            <a:chExt cx="2353" cy="2085"/>
          </a:xfrm>
        </p:grpSpPr>
        <p:sp>
          <p:nvSpPr>
            <p:cNvPr id="5234" name="Line 296"/>
            <p:cNvSpPr>
              <a:spLocks noChangeShapeType="1"/>
            </p:cNvSpPr>
            <p:nvPr/>
          </p:nvSpPr>
          <p:spPr bwMode="auto">
            <a:xfrm>
              <a:off x="1519" y="3067"/>
              <a:ext cx="18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5" name="Line 297"/>
            <p:cNvSpPr>
              <a:spLocks noChangeShapeType="1"/>
            </p:cNvSpPr>
            <p:nvPr/>
          </p:nvSpPr>
          <p:spPr bwMode="auto">
            <a:xfrm rot="3596749">
              <a:off x="1973" y="2269"/>
              <a:ext cx="181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6" name="Line 298"/>
            <p:cNvSpPr>
              <a:spLocks noChangeShapeType="1"/>
            </p:cNvSpPr>
            <p:nvPr/>
          </p:nvSpPr>
          <p:spPr bwMode="auto">
            <a:xfrm rot="-3659892">
              <a:off x="1058" y="2260"/>
              <a:ext cx="181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7" name="Line 299"/>
            <p:cNvSpPr>
              <a:spLocks noChangeShapeType="1"/>
            </p:cNvSpPr>
            <p:nvPr/>
          </p:nvSpPr>
          <p:spPr bwMode="auto">
            <a:xfrm>
              <a:off x="2417" y="1471"/>
              <a:ext cx="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8" name="Line 300"/>
            <p:cNvSpPr>
              <a:spLocks noChangeShapeType="1"/>
            </p:cNvSpPr>
            <p:nvPr/>
          </p:nvSpPr>
          <p:spPr bwMode="auto">
            <a:xfrm rot="3518208">
              <a:off x="2203" y="1857"/>
              <a:ext cx="1"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9" name="Line 301"/>
            <p:cNvSpPr>
              <a:spLocks noChangeShapeType="1"/>
            </p:cNvSpPr>
            <p:nvPr/>
          </p:nvSpPr>
          <p:spPr bwMode="auto">
            <a:xfrm rot="18081792" flipH="1">
              <a:off x="2654" y="1858"/>
              <a:ext cx="1"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40" name="Oval 302"/>
            <p:cNvSpPr>
              <a:spLocks noChangeArrowheads="1"/>
            </p:cNvSpPr>
            <p:nvPr/>
          </p:nvSpPr>
          <p:spPr bwMode="auto">
            <a:xfrm>
              <a:off x="1884" y="1989"/>
              <a:ext cx="1069" cy="106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a:p>
          </p:txBody>
        </p:sp>
        <p:sp>
          <p:nvSpPr>
            <p:cNvPr id="5241" name="Oval 303"/>
            <p:cNvSpPr>
              <a:spLocks noChangeArrowheads="1"/>
            </p:cNvSpPr>
            <p:nvPr/>
          </p:nvSpPr>
          <p:spPr bwMode="auto">
            <a:xfrm>
              <a:off x="2372" y="144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2" name="Oval 304"/>
            <p:cNvSpPr>
              <a:spLocks noChangeArrowheads="1"/>
            </p:cNvSpPr>
            <p:nvPr/>
          </p:nvSpPr>
          <p:spPr bwMode="auto">
            <a:xfrm>
              <a:off x="2817" y="2196"/>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3" name="Oval 305"/>
            <p:cNvSpPr>
              <a:spLocks noChangeArrowheads="1"/>
            </p:cNvSpPr>
            <p:nvPr/>
          </p:nvSpPr>
          <p:spPr bwMode="auto">
            <a:xfrm>
              <a:off x="3288"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4" name="Oval 306"/>
            <p:cNvSpPr>
              <a:spLocks noChangeArrowheads="1"/>
            </p:cNvSpPr>
            <p:nvPr/>
          </p:nvSpPr>
          <p:spPr bwMode="auto">
            <a:xfrm>
              <a:off x="2381"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5" name="Oval 307"/>
            <p:cNvSpPr>
              <a:spLocks noChangeArrowheads="1"/>
            </p:cNvSpPr>
            <p:nvPr/>
          </p:nvSpPr>
          <p:spPr bwMode="auto">
            <a:xfrm>
              <a:off x="1483"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6" name="Oval 308"/>
            <p:cNvSpPr>
              <a:spLocks noChangeArrowheads="1"/>
            </p:cNvSpPr>
            <p:nvPr/>
          </p:nvSpPr>
          <p:spPr bwMode="auto">
            <a:xfrm>
              <a:off x="1927" y="2196"/>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7" name="Oval 309"/>
            <p:cNvSpPr>
              <a:spLocks noChangeArrowheads="1"/>
            </p:cNvSpPr>
            <p:nvPr/>
          </p:nvSpPr>
          <p:spPr bwMode="auto">
            <a:xfrm>
              <a:off x="2372" y="2451"/>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8" name="Text Box 310"/>
            <p:cNvSpPr txBox="1">
              <a:spLocks noChangeArrowheads="1"/>
            </p:cNvSpPr>
            <p:nvPr/>
          </p:nvSpPr>
          <p:spPr bwMode="auto">
            <a:xfrm>
              <a:off x="2297" y="1233"/>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N</a:t>
              </a:r>
            </a:p>
          </p:txBody>
        </p:sp>
        <p:sp>
          <p:nvSpPr>
            <p:cNvPr id="5249" name="Text Box 311"/>
            <p:cNvSpPr txBox="1">
              <a:spLocks noChangeArrowheads="1"/>
            </p:cNvSpPr>
            <p:nvPr/>
          </p:nvSpPr>
          <p:spPr bwMode="auto">
            <a:xfrm>
              <a:off x="2355" y="2258"/>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U</a:t>
              </a:r>
            </a:p>
          </p:txBody>
        </p:sp>
        <p:sp>
          <p:nvSpPr>
            <p:cNvPr id="5250" name="Text Box 312"/>
            <p:cNvSpPr txBox="1">
              <a:spLocks noChangeArrowheads="1"/>
            </p:cNvSpPr>
            <p:nvPr/>
          </p:nvSpPr>
          <p:spPr bwMode="auto">
            <a:xfrm>
              <a:off x="1274" y="2985"/>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Y</a:t>
              </a:r>
            </a:p>
          </p:txBody>
        </p:sp>
        <p:sp>
          <p:nvSpPr>
            <p:cNvPr id="5251" name="Text Box 313"/>
            <p:cNvSpPr txBox="1">
              <a:spLocks noChangeArrowheads="1"/>
            </p:cNvSpPr>
            <p:nvPr/>
          </p:nvSpPr>
          <p:spPr bwMode="auto">
            <a:xfrm>
              <a:off x="2283" y="3066"/>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O</a:t>
              </a:r>
            </a:p>
          </p:txBody>
        </p:sp>
        <p:sp>
          <p:nvSpPr>
            <p:cNvPr id="5252" name="Text Box 314"/>
            <p:cNvSpPr txBox="1">
              <a:spLocks noChangeArrowheads="1"/>
            </p:cNvSpPr>
            <p:nvPr/>
          </p:nvSpPr>
          <p:spPr bwMode="auto">
            <a:xfrm>
              <a:off x="1710" y="2068"/>
              <a:ext cx="2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A</a:t>
              </a:r>
            </a:p>
          </p:txBody>
        </p:sp>
        <p:sp>
          <p:nvSpPr>
            <p:cNvPr id="5253" name="Text Box 315"/>
            <p:cNvSpPr txBox="1">
              <a:spLocks noChangeArrowheads="1"/>
            </p:cNvSpPr>
            <p:nvPr/>
          </p:nvSpPr>
          <p:spPr bwMode="auto">
            <a:xfrm>
              <a:off x="3362" y="2975"/>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G</a:t>
              </a:r>
            </a:p>
          </p:txBody>
        </p:sp>
        <p:sp>
          <p:nvSpPr>
            <p:cNvPr id="5254" name="Text Box 316"/>
            <p:cNvSpPr txBox="1">
              <a:spLocks noChangeArrowheads="1"/>
            </p:cNvSpPr>
            <p:nvPr/>
          </p:nvSpPr>
          <p:spPr bwMode="auto">
            <a:xfrm>
              <a:off x="2862" y="2068"/>
              <a:ext cx="2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A</a:t>
              </a:r>
            </a:p>
          </p:txBody>
        </p:sp>
      </p:grpSp>
      <p:graphicFrame>
        <p:nvGraphicFramePr>
          <p:cNvPr id="138" name="Object 24"/>
          <p:cNvGraphicFramePr>
            <a:graphicFrameLocks noChangeAspect="1"/>
          </p:cNvGraphicFramePr>
          <p:nvPr>
            <p:extLst>
              <p:ext uri="{D42A27DB-BD31-4B8C-83A1-F6EECF244321}">
                <p14:modId xmlns:p14="http://schemas.microsoft.com/office/powerpoint/2010/main" val="1024809039"/>
              </p:ext>
            </p:extLst>
          </p:nvPr>
        </p:nvGraphicFramePr>
        <p:xfrm>
          <a:off x="4766360" y="5621210"/>
          <a:ext cx="3575998" cy="1626724"/>
        </p:xfrm>
        <a:graphic>
          <a:graphicData uri="http://schemas.openxmlformats.org/presentationml/2006/ole">
            <mc:AlternateContent xmlns:mc="http://schemas.openxmlformats.org/markup-compatibility/2006">
              <mc:Choice xmlns:v="urn:schemas-microsoft-com:vml" Requires="v">
                <p:oleObj name="文書" r:id="rId13" imgW="1955800" imgH="901700" progId="Word.Document.12">
                  <p:embed/>
                </p:oleObj>
              </mc:Choice>
              <mc:Fallback>
                <p:oleObj name="文書" r:id="rId13" imgW="1955800" imgH="901700" progId="Word.Document.12">
                  <p:embed/>
                  <p:pic>
                    <p:nvPicPr>
                      <p:cNvPr id="29712"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6360" y="5621210"/>
                        <a:ext cx="3575998" cy="162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631D6F2D-2D5C-4183-A906-6E461E06BAB5}"/>
              </a:ext>
            </a:extLst>
          </p:cNvPr>
          <p:cNvSpPr>
            <a:spLocks noGrp="1"/>
          </p:cNvSpPr>
          <p:nvPr>
            <p:ph type="sldNum" sz="quarter" idx="12"/>
          </p:nvPr>
        </p:nvSpPr>
        <p:spPr/>
        <p:txBody>
          <a:bodyPr/>
          <a:lstStyle/>
          <a:p>
            <a:fld id="{EB7CAF3E-E542-874F-B634-FAFA5C4B5930}" type="slidenum">
              <a:rPr lang="en-US" altLang="ja-JP" smtClean="0"/>
              <a:pPr/>
              <a:t>1</a:t>
            </a:fld>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教育研究環境</a:t>
            </a:r>
          </a:p>
        </p:txBody>
      </p:sp>
      <p:sp>
        <p:nvSpPr>
          <p:cNvPr id="21507" name="Rectangle 3" descr="Rectangle: Click to edit Master text styles&#10;Second level&#10;Third level&#10;Fourth level&#10;Fifth level"/>
          <p:cNvSpPr>
            <a:spLocks noGrp="1" noChangeArrowheads="1"/>
          </p:cNvSpPr>
          <p:nvPr>
            <p:ph type="body" idx="1"/>
          </p:nvPr>
        </p:nvSpPr>
        <p:spPr>
          <a:xfrm>
            <a:off x="349759" y="1017521"/>
            <a:ext cx="9211753" cy="5579831"/>
          </a:xfrm>
        </p:spPr>
        <p:txBody>
          <a:bodyPr/>
          <a:lstStyle/>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指導教員</a:t>
            </a:r>
            <a:r>
              <a:rPr lang="ja-JP" altLang="en-US" sz="2400" dirty="0">
                <a:latin typeface="HGP平成角ｺﾞｼｯｸ体W5AR" charset="0"/>
                <a:ea typeface="HGP平成角ｺﾞｼｯｸ体W5AR" charset="0"/>
                <a:cs typeface="HGP平成角ｺﾞｼｯｸ体W5AR" charset="0"/>
              </a:rPr>
              <a:t>　　</a:t>
            </a:r>
            <a:r>
              <a:rPr lang="en-US" altLang="ja-JP" sz="2400" dirty="0">
                <a:solidFill>
                  <a:srgbClr val="251F07"/>
                </a:solidFill>
                <a:latin typeface="HGP平成角ｺﾞｼｯｸ体W5AR" charset="0"/>
                <a:ea typeface="HGP平成角ｺﾞｼｯｸ体W5AR" charset="0"/>
                <a:cs typeface="HGP平成角ｺﾞｼｯｸ体W5AR" charset="0"/>
              </a:rPr>
              <a:t>2</a:t>
            </a:r>
            <a:r>
              <a:rPr lang="ja-JP" altLang="en-US" sz="2400" dirty="0">
                <a:solidFill>
                  <a:srgbClr val="251F07"/>
                </a:solidFill>
                <a:latin typeface="HGP平成角ｺﾞｼｯｸ体W5AR" charset="0"/>
                <a:ea typeface="HGP平成角ｺﾞｼｯｸ体W5AR" charset="0"/>
                <a:cs typeface="HGP平成角ｺﾞｼｯｸ体W5AR" charset="0"/>
              </a:rPr>
              <a:t>年間１人の教員が主指導教員として毎週セミナーなどで継続的に丁寧に指導し，さらに副指導教員に相談することもできます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院生研究室</a:t>
            </a:r>
            <a:r>
              <a:rPr lang="ja-JP" altLang="en-US" sz="2400" dirty="0">
                <a:latin typeface="HGP平成角ｺﾞｼｯｸ体W5AR" charset="0"/>
                <a:ea typeface="HGP平成角ｺﾞｼｯｸ体W5AR" charset="0"/>
                <a:cs typeface="HGP平成角ｺﾞｼｯｸ体W5AR" charset="0"/>
              </a:rPr>
              <a:t>　大学院生には</a:t>
            </a:r>
            <a:r>
              <a:rPr lang="ja-JP" altLang="en-US" sz="2400" dirty="0">
                <a:solidFill>
                  <a:srgbClr val="251F07"/>
                </a:solidFill>
                <a:latin typeface="HGP平成角ｺﾞｼｯｸ体W5AR" charset="0"/>
                <a:ea typeface="HGP平成角ｺﾞｼｯｸ体W5AR" charset="0"/>
                <a:cs typeface="HGP平成角ｺﾞｼｯｸ体W5AR" charset="0"/>
              </a:rPr>
              <a:t>各自</a:t>
            </a:r>
            <a:r>
              <a:rPr lang="en-US" altLang="ja-JP" sz="2400" dirty="0">
                <a:solidFill>
                  <a:srgbClr val="251F07"/>
                </a:solidFill>
                <a:latin typeface="HGP平成角ｺﾞｼｯｸ体W5AR" charset="0"/>
                <a:ea typeface="HGP平成角ｺﾞｼｯｸ体W5AR" charset="0"/>
                <a:cs typeface="HGP平成角ｺﾞｼｯｸ体W5AR" charset="0"/>
              </a:rPr>
              <a:t>1</a:t>
            </a:r>
            <a:r>
              <a:rPr lang="ja-JP" altLang="en-US" sz="2400" dirty="0">
                <a:solidFill>
                  <a:srgbClr val="251F07"/>
                </a:solidFill>
                <a:latin typeface="HGP平成角ｺﾞｼｯｸ体W5AR" charset="0"/>
                <a:ea typeface="HGP平成角ｺﾞｼｯｸ体W5AR" charset="0"/>
                <a:cs typeface="HGP平成角ｺﾞｼｯｸ体W5AR" charset="0"/>
              </a:rPr>
              <a:t>つデスクがあります．</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endParaRPr lang="ja-JP" altLang="en-US"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パソコン</a:t>
            </a:r>
            <a:r>
              <a:rPr lang="ja-JP" altLang="en-US" sz="2400" dirty="0">
                <a:latin typeface="HGP平成角ｺﾞｼｯｸ体W5AR" charset="0"/>
                <a:ea typeface="HGP平成角ｺﾞｼｯｸ体W5AR" charset="0"/>
                <a:cs typeface="HGP平成角ｺﾞｼｯｸ体W5AR" charset="0"/>
              </a:rPr>
              <a:t>　　</a:t>
            </a:r>
            <a:r>
              <a:rPr lang="ja-JP" altLang="en-US" sz="2400" dirty="0">
                <a:solidFill>
                  <a:srgbClr val="251F07"/>
                </a:solidFill>
                <a:latin typeface="HGP平成角ｺﾞｼｯｸ体W5AR" charset="0"/>
                <a:ea typeface="HGP平成角ｺﾞｼｯｸ体W5AR" charset="0"/>
                <a:cs typeface="HGP平成角ｺﾞｼｯｸ体W5AR" charset="0"/>
              </a:rPr>
              <a:t>パソコンまたはタブレットが貸与され，在学中自由に使用できます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eaLnBrk="1" hangingPunct="1">
              <a:lnSpc>
                <a:spcPct val="100000"/>
              </a:lnSpc>
            </a:pP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ソフトウェアライセンス　</a:t>
            </a:r>
            <a:r>
              <a:rPr lang="en-US" altLang="ja-JP" sz="2400" dirty="0">
                <a:solidFill>
                  <a:srgbClr val="251F07"/>
                </a:solidFill>
                <a:latin typeface="HGP平成角ｺﾞｼｯｸ体W5AR" charset="0"/>
                <a:ea typeface="HGP平成角ｺﾞｼｯｸ体W5AR" charset="0"/>
                <a:cs typeface="HGP平成角ｺﾞｼｯｸ体W5AR" charset="0"/>
              </a:rPr>
              <a:t>MS-Office, Mathematica, </a:t>
            </a:r>
            <a:r>
              <a:rPr lang="en-US" altLang="ja-JP" sz="2400" dirty="0" err="1">
                <a:solidFill>
                  <a:srgbClr val="251F07"/>
                </a:solidFill>
                <a:latin typeface="HGP平成角ｺﾞｼｯｸ体W5AR" charset="0"/>
                <a:ea typeface="HGP平成角ｺﾞｼｯｸ体W5AR" charset="0"/>
                <a:cs typeface="HGP平成角ｺﾞｼｯｸ体W5AR" charset="0"/>
              </a:rPr>
              <a:t>Matlab</a:t>
            </a:r>
            <a:r>
              <a:rPr lang="ja-JP" altLang="en-US" sz="2400" dirty="0">
                <a:solidFill>
                  <a:srgbClr val="251F07"/>
                </a:solidFill>
                <a:latin typeface="HGP平成角ｺﾞｼｯｸ体W5AR" charset="0"/>
                <a:ea typeface="HGP平成角ｺﾞｼｯｸ体W5AR" charset="0"/>
                <a:cs typeface="HGP平成角ｺﾞｼｯｸ体W5AR" charset="0"/>
              </a:rPr>
              <a:t>等が</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marL="0" indent="0" eaLnBrk="1" hangingPunct="1">
              <a:lnSpc>
                <a:spcPct val="100000"/>
              </a:lnSpc>
              <a:buNone/>
            </a:pPr>
            <a:r>
              <a:rPr lang="ja-JP" altLang="en-US" sz="2400" dirty="0">
                <a:solidFill>
                  <a:srgbClr val="251F07"/>
                </a:solidFill>
                <a:latin typeface="HGP平成角ｺﾞｼｯｸ体W5AR" charset="0"/>
                <a:ea typeface="HGP平成角ｺﾞｼｯｸ体W5AR" charset="0"/>
                <a:cs typeface="HGP平成角ｺﾞｼｯｸ体W5AR" charset="0"/>
              </a:rPr>
              <a:t>　　　　　　　無償で利用可能．</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院生旅費</a:t>
            </a:r>
            <a:r>
              <a:rPr lang="ja-JP" altLang="en-US" sz="2400" dirty="0">
                <a:latin typeface="HGP平成角ｺﾞｼｯｸ体W5AR" charset="0"/>
                <a:ea typeface="HGP平成角ｺﾞｼｯｸ体W5AR" charset="0"/>
                <a:cs typeface="HGP平成角ｺﾞｼｯｸ体W5AR" charset="0"/>
              </a:rPr>
              <a:t>　</a:t>
            </a:r>
            <a:r>
              <a:rPr lang="ja-JP" altLang="en-US" sz="2400" dirty="0">
                <a:solidFill>
                  <a:srgbClr val="251F07"/>
                </a:solidFill>
                <a:latin typeface="HGP平成角ｺﾞｼｯｸ体W5AR" charset="0"/>
                <a:ea typeface="HGP平成角ｺﾞｼｯｸ体W5AR" charset="0"/>
                <a:cs typeface="HGP平成角ｺﾞｼｯｸ体W5AR" charset="0"/>
              </a:rPr>
              <a:t>　研究集会に参加する旅費が支給されます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marL="0" indent="0" eaLnBrk="1" hangingPunct="1">
              <a:lnSpc>
                <a:spcPct val="100000"/>
              </a:lnSpc>
              <a:buNone/>
            </a:pP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中間発表会</a:t>
            </a:r>
            <a:r>
              <a:rPr lang="ja-JP" altLang="en-US" sz="2400" dirty="0">
                <a:solidFill>
                  <a:srgbClr val="251F07"/>
                </a:solidFill>
                <a:latin typeface="HGP平成角ｺﾞｼｯｸ体W5AR" charset="0"/>
                <a:ea typeface="HGP平成角ｺﾞｼｯｸ体W5AR" charset="0"/>
                <a:cs typeface="HGP平成角ｺﾞｼｯｸ体W5AR" charset="0"/>
              </a:rPr>
              <a:t>　修士</a:t>
            </a:r>
            <a:r>
              <a:rPr lang="en-US" altLang="ja-JP" sz="2400" dirty="0">
                <a:solidFill>
                  <a:srgbClr val="251F07"/>
                </a:solidFill>
                <a:latin typeface="HGP平成角ｺﾞｼｯｸ体W5AR" charset="0"/>
                <a:ea typeface="HGP平成角ｺﾞｼｯｸ体W5AR" charset="0"/>
                <a:cs typeface="HGP平成角ｺﾞｼｯｸ体W5AR" charset="0"/>
              </a:rPr>
              <a:t>2</a:t>
            </a:r>
            <a:r>
              <a:rPr lang="ja-JP" altLang="en-US" sz="2400" dirty="0">
                <a:solidFill>
                  <a:srgbClr val="251F07"/>
                </a:solidFill>
                <a:latin typeface="HGP平成角ｺﾞｼｯｸ体W5AR" charset="0"/>
                <a:ea typeface="HGP平成角ｺﾞｼｯｸ体W5AR" charset="0"/>
                <a:cs typeface="HGP平成角ｺﾞｼｯｸ体W5AR" charset="0"/>
              </a:rPr>
              <a:t>年の春． その後，</a:t>
            </a:r>
            <a:r>
              <a:rPr lang="ja-JP" altLang="en-US" sz="2400" dirty="0">
                <a:solidFill>
                  <a:srgbClr val="CC6600"/>
                </a:solidFill>
                <a:latin typeface="HGP平成角ｺﾞｼｯｸ体W5AR" charset="0"/>
                <a:ea typeface="HGP平成角ｺﾞｼｯｸ体W5AR" charset="0"/>
                <a:cs typeface="HGP平成角ｺﾞｼｯｸ体W5AR" charset="0"/>
              </a:rPr>
              <a:t>ビアパーティ</a:t>
            </a:r>
            <a:r>
              <a:rPr lang="ja-JP" altLang="en-US" sz="2400" dirty="0">
                <a:solidFill>
                  <a:srgbClr val="251F07"/>
                </a:solidFill>
                <a:latin typeface="HGP平成角ｺﾞｼｯｸ体W5AR" charset="0"/>
                <a:ea typeface="HGP平成角ｺﾞｼｯｸ体W5AR" charset="0"/>
                <a:cs typeface="HGP平成角ｺﾞｼｯｸ体W5AR" charset="0"/>
              </a:rPr>
              <a:t>を行います．</a:t>
            </a:r>
          </a:p>
          <a:p>
            <a:pPr eaLnBrk="1" hangingPunct="1">
              <a:lnSpc>
                <a:spcPct val="100000"/>
              </a:lnSpc>
              <a:buFont typeface="Wingdings" charset="0"/>
              <a:buNone/>
            </a:pPr>
            <a:endParaRPr lang="en-US" altLang="ja-JP" sz="2400" dirty="0">
              <a:solidFill>
                <a:srgbClr val="C00000"/>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D41F1F4F-B57D-4355-8775-78BAE9381C43}"/>
              </a:ext>
            </a:extLst>
          </p:cNvPr>
          <p:cNvSpPr>
            <a:spLocks noGrp="1"/>
          </p:cNvSpPr>
          <p:nvPr>
            <p:ph type="sldNum" sz="quarter" idx="12"/>
          </p:nvPr>
        </p:nvSpPr>
        <p:spPr/>
        <p:txBody>
          <a:bodyPr/>
          <a:lstStyle/>
          <a:p>
            <a:fld id="{B7D9A68D-3D7D-A746-BFC3-18AA4CFC24AA}" type="slidenum">
              <a:rPr lang="en-US" altLang="ja-JP" smtClean="0"/>
              <a:pPr/>
              <a:t>10</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中間発表会と交流会</a:t>
            </a:r>
          </a:p>
        </p:txBody>
      </p:sp>
      <p:pic>
        <p:nvPicPr>
          <p:cNvPr id="4" name="図 3" descr="_DSC205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692" y="620688"/>
            <a:ext cx="4952308" cy="3300153"/>
          </a:xfrm>
          <a:prstGeom prst="rect">
            <a:avLst/>
          </a:prstGeom>
        </p:spPr>
      </p:pic>
      <p:pic>
        <p:nvPicPr>
          <p:cNvPr id="6" name="図 5" descr="_DSC209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5008" y="3645024"/>
            <a:ext cx="4455206" cy="2835471"/>
          </a:xfrm>
          <a:prstGeom prst="rect">
            <a:avLst/>
          </a:prstGeom>
        </p:spPr>
      </p:pic>
      <p:pic>
        <p:nvPicPr>
          <p:cNvPr id="7" name="図 6" descr="_DSC206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3915" y="962919"/>
            <a:ext cx="4457077" cy="2970137"/>
          </a:xfrm>
          <a:prstGeom prst="rect">
            <a:avLst/>
          </a:prstGeom>
        </p:spPr>
      </p:pic>
      <p:pic>
        <p:nvPicPr>
          <p:cNvPr id="5" name="図 4" descr="_DSC208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488" y="3501008"/>
            <a:ext cx="4457077" cy="2970137"/>
          </a:xfrm>
          <a:prstGeom prst="rect">
            <a:avLst/>
          </a:prstGeom>
        </p:spPr>
      </p:pic>
      <p:sp>
        <p:nvSpPr>
          <p:cNvPr id="3" name="スライド番号プレースホルダー 2">
            <a:extLst>
              <a:ext uri="{FF2B5EF4-FFF2-40B4-BE49-F238E27FC236}">
                <a16:creationId xmlns:a16="http://schemas.microsoft.com/office/drawing/2014/main" id="{45A06524-BC32-4F04-A1B3-B3CAE663C587}"/>
              </a:ext>
            </a:extLst>
          </p:cNvPr>
          <p:cNvSpPr>
            <a:spLocks noGrp="1"/>
          </p:cNvSpPr>
          <p:nvPr>
            <p:ph type="sldNum" sz="quarter" idx="12"/>
          </p:nvPr>
        </p:nvSpPr>
        <p:spPr/>
        <p:txBody>
          <a:bodyPr/>
          <a:lstStyle/>
          <a:p>
            <a:fld id="{BA6382DF-8976-7A48-B39F-382BB5949B46}" type="slidenum">
              <a:rPr lang="en-US" altLang="ja-JP" smtClean="0"/>
              <a:pPr/>
              <a:t>11</a:t>
            </a:fld>
            <a:endParaRPr lang="en-US" altLang="ja-JP"/>
          </a:p>
        </p:txBody>
      </p:sp>
    </p:spTree>
    <p:extLst>
      <p:ext uri="{BB962C8B-B14F-4D97-AF65-F5344CB8AC3E}">
        <p14:creationId xmlns:p14="http://schemas.microsoft.com/office/powerpoint/2010/main" val="71468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ja-JP" altLang="en-US" sz="3600">
                <a:latin typeface="HG創英角ｺﾞｼｯｸUB" charset="0"/>
                <a:ea typeface="HG創英角ｺﾞｼｯｸUB" charset="0"/>
                <a:cs typeface="HG創英角ｺﾞｼｯｸUB" charset="0"/>
              </a:rPr>
              <a:t>研究室紹介</a:t>
            </a:r>
          </a:p>
        </p:txBody>
      </p:sp>
      <p:sp>
        <p:nvSpPr>
          <p:cNvPr id="3" name="コンテンツ プレースホルダー 2" descr="Rectangle: Click to edit Master text styles&#10;Second level&#10;Third level&#10;Fourth level&#10;Fifth level"/>
          <p:cNvSpPr>
            <a:spLocks noGrp="1"/>
          </p:cNvSpPr>
          <p:nvPr>
            <p:ph idx="1"/>
          </p:nvPr>
        </p:nvSpPr>
        <p:spPr/>
        <p:txBody>
          <a:bodyPr/>
          <a:lstStyle/>
          <a:p>
            <a:pPr>
              <a:defRPr/>
            </a:pPr>
            <a:r>
              <a:rPr lang="ja-JP" altLang="en-US" sz="4000" dirty="0">
                <a:solidFill>
                  <a:srgbClr val="FF0000"/>
                </a:solidFill>
                <a:latin typeface="HGP平成角ｺﾞｼｯｸ体W5AR" charset="0"/>
                <a:ea typeface="HGP平成角ｺﾞｼｯｸ体W5AR" charset="0"/>
                <a:cs typeface="HGP平成角ｺﾞｼｯｸ体W5AR" charset="0"/>
              </a:rPr>
              <a:t>数理情報基礎論講座</a:t>
            </a:r>
          </a:p>
          <a:p>
            <a:pPr>
              <a:defRPr/>
            </a:pPr>
            <a:r>
              <a:rPr lang="ja-JP" altLang="en-US" sz="4000" dirty="0">
                <a:solidFill>
                  <a:srgbClr val="0000FF"/>
                </a:solidFill>
                <a:latin typeface="HGP平成角ｺﾞｼｯｸ体W5AR" charset="0"/>
                <a:ea typeface="HGP平成角ｺﾞｼｯｸ体W5AR" charset="0"/>
                <a:cs typeface="HGP平成角ｺﾞｼｯｸ体W5AR" charset="0"/>
              </a:rPr>
              <a:t>数理情報モデル論講座</a:t>
            </a:r>
          </a:p>
          <a:p>
            <a:pPr marL="0" indent="0">
              <a:buNone/>
              <a:defRPr/>
            </a:pPr>
            <a:endParaRPr lang="ja-JP" altLang="en-US" sz="4000" dirty="0">
              <a:solidFill>
                <a:srgbClr val="0000FF"/>
              </a:solidFill>
              <a:latin typeface="HGP平成角ｺﾞｼｯｸ体W5AR" charset="0"/>
              <a:ea typeface="HGP平成角ｺﾞｼｯｸ体W5AR" charset="0"/>
              <a:cs typeface="HGP平成角ｺﾞｼｯｸ体W5AR" charset="0"/>
            </a:endParaRPr>
          </a:p>
          <a:p>
            <a:pPr marL="0" indent="0">
              <a:buFont typeface="Wingdings" charset="0"/>
              <a:buNone/>
              <a:defRPr/>
            </a:pPr>
            <a:endParaRPr lang="en-US" altLang="ja-JP" sz="4000" dirty="0"/>
          </a:p>
          <a:p>
            <a:pPr marL="0" indent="0">
              <a:buFont typeface="Wingdings" charset="0"/>
              <a:buNone/>
              <a:defRPr/>
            </a:pPr>
            <a:endParaRPr lang="ja-JP" altLang="en-US" dirty="0"/>
          </a:p>
        </p:txBody>
      </p:sp>
      <p:sp>
        <p:nvSpPr>
          <p:cNvPr id="2" name="スライド番号プレースホルダー 1">
            <a:extLst>
              <a:ext uri="{FF2B5EF4-FFF2-40B4-BE49-F238E27FC236}">
                <a16:creationId xmlns:a16="http://schemas.microsoft.com/office/drawing/2014/main" id="{3B8D0B78-07B1-4E32-B2DC-11B6600D90D2}"/>
              </a:ext>
            </a:extLst>
          </p:cNvPr>
          <p:cNvSpPr>
            <a:spLocks noGrp="1"/>
          </p:cNvSpPr>
          <p:nvPr>
            <p:ph type="sldNum" sz="quarter" idx="12"/>
          </p:nvPr>
        </p:nvSpPr>
        <p:spPr/>
        <p:txBody>
          <a:bodyPr/>
          <a:lstStyle/>
          <a:p>
            <a:fld id="{B7D9A68D-3D7D-A746-BFC3-18AA4CFC24AA}" type="slidenum">
              <a:rPr lang="en-US" altLang="ja-JP" smtClean="0"/>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p:cNvSpPr/>
          <p:nvPr/>
        </p:nvSpPr>
        <p:spPr bwMode="auto">
          <a:xfrm>
            <a:off x="5658467" y="3733800"/>
            <a:ext cx="3412373" cy="2330451"/>
          </a:xfrm>
          <a:prstGeom prst="roundRect">
            <a:avLst/>
          </a:prstGeom>
          <a:solidFill>
            <a:schemeClr val="accent1">
              <a:lumMod val="20000"/>
              <a:lumOff val="80000"/>
            </a:schemeClr>
          </a:solidFill>
          <a:ln>
            <a:headEnd type="none" w="med" len="med"/>
            <a:tailEnd type="none" w="med" len="med"/>
          </a:ln>
          <a:effectLst>
            <a:glow rad="63500">
              <a:schemeClr val="accent5">
                <a:satMod val="175000"/>
                <a:alpha val="40000"/>
              </a:schemeClr>
            </a:glow>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ahoma" pitchFamily="34" charset="0"/>
              <a:ea typeface="HGP創英角ｺﾞｼｯｸUB" pitchFamily="50" charset="-128"/>
            </a:endParaRPr>
          </a:p>
        </p:txBody>
      </p:sp>
      <p:sp>
        <p:nvSpPr>
          <p:cNvPr id="27650" name="Rectangle 2"/>
          <p:cNvSpPr>
            <a:spLocks noGrp="1" noChangeArrowheads="1"/>
          </p:cNvSpPr>
          <p:nvPr>
            <p:ph type="title"/>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数学基礎論</a:t>
            </a:r>
            <a:r>
              <a:rPr kumimoji="0" lang="en-US" altLang="ja-JP" dirty="0">
                <a:solidFill>
                  <a:srgbClr val="000000"/>
                </a:solidFill>
                <a:latin typeface="HGP平成角ｺﾞｼｯｸ体W5AR" charset="0"/>
                <a:ea typeface="HGP平成角ｺﾞｼｯｸ体W5AR" charset="0"/>
                <a:cs typeface="HGP平成角ｺﾞｼｯｸ体W5AR" charset="0"/>
              </a:rPr>
              <a:t>(</a:t>
            </a:r>
            <a:r>
              <a:rPr kumimoji="0" lang="ja-JP" altLang="en-US" dirty="0">
                <a:solidFill>
                  <a:srgbClr val="000000"/>
                </a:solidFill>
                <a:latin typeface="HGP平成角ｺﾞｼｯｸ体W5AR" charset="0"/>
                <a:ea typeface="HGP平成角ｺﾞｼｯｸ体W5AR" charset="0"/>
                <a:cs typeface="HGP平成角ｺﾞｼｯｸ体W5AR" charset="0"/>
              </a:rPr>
              <a:t>公理的集合論・計算可能性理論</a:t>
            </a:r>
            <a:r>
              <a:rPr kumimoji="0" lang="en-US" altLang="ja-JP" dirty="0">
                <a:solidFill>
                  <a:srgbClr val="000000"/>
                </a:solidFill>
                <a:latin typeface="HGP平成角ｺﾞｼｯｸ体W5AR" charset="0"/>
                <a:ea typeface="HGP平成角ｺﾞｼｯｸ体W5AR" charset="0"/>
                <a:cs typeface="HGP平成角ｺﾞｼｯｸ体W5AR" charset="0"/>
              </a:rPr>
              <a:t>)</a:t>
            </a:r>
            <a:endParaRPr kumimoji="0" lang="ja-JP" altLang="en-US" dirty="0">
              <a:solidFill>
                <a:srgbClr val="000000"/>
              </a:solidFill>
              <a:latin typeface="HGP平成角ｺﾞｼｯｸ体W5AR" charset="0"/>
              <a:ea typeface="HGP平成角ｺﾞｼｯｸ体W5AR" charset="0"/>
              <a:cs typeface="HGP平成角ｺﾞｼｯｸ体W5AR" charset="0"/>
            </a:endParaRPr>
          </a:p>
        </p:txBody>
      </p:sp>
      <p:sp>
        <p:nvSpPr>
          <p:cNvPr id="27651" name="Rectangle 3" descr="Rectangle: Click to edit Master text styles&#10;Second level&#10;Third level&#10;Fourth level&#10;Fifth level"/>
          <p:cNvSpPr>
            <a:spLocks noGrp="1" noChangeArrowheads="1"/>
          </p:cNvSpPr>
          <p:nvPr>
            <p:ph type="body" sz="half" idx="1"/>
          </p:nvPr>
        </p:nvSpPr>
        <p:spPr>
          <a:xfrm>
            <a:off x="330199" y="1412875"/>
            <a:ext cx="5130721" cy="4608513"/>
          </a:xfrm>
        </p:spPr>
        <p:txBody>
          <a:bodyPr/>
          <a:lstStyle/>
          <a:p>
            <a:pPr eaLnBrk="1" hangingPunct="1"/>
            <a:r>
              <a:rPr lang="ja-JP" altLang="en-US" sz="1800" dirty="0">
                <a:solidFill>
                  <a:schemeClr val="tx1"/>
                </a:solidFill>
                <a:latin typeface="HGP平成角ｺﾞｼｯｸ体W5AR" charset="0"/>
                <a:ea typeface="HGP平成角ｺﾞｼｯｸ体W5AR" charset="0"/>
                <a:cs typeface="HGP平成角ｺﾞｼｯｸ体W5AR" charset="0"/>
              </a:rPr>
              <a:t>公理的</a:t>
            </a:r>
            <a:r>
              <a:rPr lang="ja-JP" altLang="en-US" sz="1800">
                <a:solidFill>
                  <a:schemeClr val="tx1"/>
                </a:solidFill>
                <a:latin typeface="HGP平成角ｺﾞｼｯｸ体W5AR" charset="0"/>
                <a:ea typeface="HGP平成角ｺﾞｼｯｸ体W5AR" charset="0"/>
                <a:cs typeface="HGP平成角ｺﾞｼｯｸ体W5AR" charset="0"/>
              </a:rPr>
              <a:t>集合論 </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a:solidFill>
                  <a:schemeClr val="tx1"/>
                </a:solidFill>
                <a:latin typeface="HGP平成角ｺﾞｼｯｸ体W5AR" charset="0"/>
                <a:ea typeface="HGP平成角ｺﾞｼｯｸ体W5AR" charset="0"/>
                <a:cs typeface="HGP平成角ｺﾞｼｯｸ体W5AR" charset="0"/>
              </a:rPr>
              <a:t>吉</a:t>
            </a:r>
            <a:r>
              <a:rPr lang="ja-JP" altLang="en-US" sz="1800" dirty="0">
                <a:solidFill>
                  <a:schemeClr val="tx1"/>
                </a:solidFill>
                <a:latin typeface="HGP平成角ｺﾞｼｯｸ体W5AR" charset="0"/>
                <a:ea typeface="HGP平成角ｺﾞｼｯｸ体W5AR" charset="0"/>
                <a:cs typeface="HGP平成角ｺﾞｼｯｸ体W5AR" charset="0"/>
              </a:rPr>
              <a:t>信康夫</a:t>
            </a:r>
            <a:r>
              <a:rPr lang="en-US" altLang="ja-JP" sz="1800" dirty="0">
                <a:solidFill>
                  <a:schemeClr val="tx1"/>
                </a:solidFill>
                <a:latin typeface="HGP平成角ｺﾞｼｯｸ体W5AR" charset="0"/>
                <a:ea typeface="HGP平成角ｺﾞｼｯｸ体W5AR" charset="0"/>
                <a:cs typeface="HGP平成角ｺﾞｼｯｸ体W5AR" charset="0"/>
              </a:rPr>
              <a:t>)</a:t>
            </a:r>
            <a:endParaRPr lang="ja-JP" altLang="en-US" sz="1800" dirty="0">
              <a:latin typeface="HGP平成角ｺﾞｼｯｸ体W5AR" charset="0"/>
              <a:ea typeface="HGP平成角ｺﾞｼｯｸ体W5AR" charset="0"/>
              <a:cs typeface="HGP平成角ｺﾞｼｯｸ体W5AR" charset="0"/>
            </a:endParaRPr>
          </a:p>
          <a:p>
            <a:pPr eaLnBrk="1" hangingPunct="1">
              <a:buNone/>
            </a:pPr>
            <a:r>
              <a:rPr lang="ja-JP" altLang="en-US" sz="1800" dirty="0">
                <a:solidFill>
                  <a:srgbClr val="008000"/>
                </a:solidFill>
                <a:latin typeface="HGP平成角ｺﾞｼｯｸ体W5AR" charset="0"/>
                <a:ea typeface="HGP平成角ｺﾞｼｯｸ体W5AR" charset="0"/>
                <a:cs typeface="HGP平成角ｺﾞｼｯｸ体W5AR" charset="0"/>
              </a:rPr>
              <a:t>・強制法や内部モデルによる独立性証明</a:t>
            </a:r>
            <a:endParaRPr lang="en-US" altLang="ja-JP" sz="1800" dirty="0">
              <a:solidFill>
                <a:srgbClr val="008000"/>
              </a:solidFill>
              <a:latin typeface="HGP平成角ｺﾞｼｯｸ体W5AR" charset="0"/>
              <a:ea typeface="HGP平成角ｺﾞｼｯｸ体W5AR" charset="0"/>
              <a:cs typeface="HGP平成角ｺﾞｼｯｸ体W5AR" charset="0"/>
            </a:endParaRPr>
          </a:p>
          <a:p>
            <a:pPr eaLnBrk="1" hangingPunct="1">
              <a:buNone/>
            </a:pPr>
            <a:r>
              <a:rPr lang="ja-JP" altLang="ja-JP" sz="1800" dirty="0">
                <a:solidFill>
                  <a:srgbClr val="008000"/>
                </a:solidFill>
                <a:latin typeface="HGP平成角ｺﾞｼｯｸ体W5AR" charset="0"/>
                <a:ea typeface="HGP平成角ｺﾞｼｯｸ体W5AR" charset="0"/>
                <a:cs typeface="HGP平成角ｺﾞｼｯｸ体W5AR" charset="0"/>
              </a:rPr>
              <a:t>　</a:t>
            </a:r>
            <a:r>
              <a:rPr lang="ja-JP" altLang="en-US" sz="1800" dirty="0">
                <a:solidFill>
                  <a:srgbClr val="008000"/>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標準的な公理系からは真偽を決定できない</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無限組合せ論の命題の探究</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800" dirty="0">
                <a:solidFill>
                  <a:srgbClr val="008000"/>
                </a:solidFill>
                <a:latin typeface="HGP平成角ｺﾞｼｯｸ体W5AR" charset="0"/>
                <a:ea typeface="HGP平成角ｺﾞｼｯｸ体W5AR" charset="0"/>
                <a:cs typeface="HGP平成角ｺﾞｼｯｸ体W5AR" charset="0"/>
              </a:rPr>
              <a:t>・巨大基数公理</a:t>
            </a:r>
            <a:endParaRPr lang="en-US" altLang="ja-JP" sz="1800" dirty="0">
              <a:solidFill>
                <a:srgbClr val="008000"/>
              </a:solidFill>
              <a:latin typeface="HGP平成角ｺﾞｼｯｸ体W5AR" charset="0"/>
              <a:ea typeface="HGP平成角ｺﾞｼｯｸ体W5AR" charset="0"/>
              <a:cs typeface="HGP平成角ｺﾞｼｯｸ体W5AR" charset="0"/>
            </a:endParaRPr>
          </a:p>
          <a:p>
            <a:pPr eaLnBrk="1" hangingPunct="1">
              <a:buNone/>
            </a:pPr>
            <a:r>
              <a:rPr lang="en-US" altLang="ja-JP" sz="1800" dirty="0">
                <a:latin typeface="HGP平成角ｺﾞｼｯｸ体W5AR" charset="0"/>
                <a:ea typeface="HGP平成角ｺﾞｼｯｸ体W5AR" charset="0"/>
                <a:cs typeface="HGP平成角ｺﾞｼｯｸ体W5AR" charset="0"/>
              </a:rPr>
              <a:t>　</a:t>
            </a:r>
            <a:r>
              <a:rPr lang="ja-JP" altLang="en-US" sz="18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巨大基数公理を用いた無限組合せ論の命題の</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無矛盾性の強さの評価</a:t>
            </a:r>
            <a:r>
              <a:rPr lang="en-US"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巨大基数公理を用いた</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独立命題の真偽の決定</a:t>
            </a:r>
            <a:r>
              <a:rPr lang="en-US" altLang="ja-JP" sz="1600" dirty="0">
                <a:latin typeface="HGP平成角ｺﾞｼｯｸ体W5AR" charset="0"/>
                <a:ea typeface="HGP平成角ｺﾞｼｯｸ体W5AR" charset="0"/>
                <a:cs typeface="HGP平成角ｺﾞｼｯｸ体W5AR" charset="0"/>
              </a:rPr>
              <a:t>(</a:t>
            </a:r>
            <a:r>
              <a:rPr lang="ja-JP" altLang="en-US" sz="1600" dirty="0">
                <a:latin typeface="HGP平成角ｺﾞｼｯｸ体W5AR" charset="0"/>
                <a:ea typeface="HGP平成角ｺﾞｼｯｸ体W5AR" charset="0"/>
                <a:cs typeface="HGP平成角ｺﾞｼｯｸ体W5AR" charset="0"/>
              </a:rPr>
              <a:t>ゲーデルのプログラム）</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endParaRPr lang="en-US" altLang="ja-JP" sz="1800" dirty="0">
              <a:latin typeface="HGP平成角ｺﾞｼｯｸ体W5AR" charset="0"/>
              <a:ea typeface="HGP平成角ｺﾞｼｯｸ体W5AR" charset="0"/>
              <a:cs typeface="HGP平成角ｺﾞｼｯｸ体W5AR" charset="0"/>
            </a:endParaRPr>
          </a:p>
          <a:p>
            <a:pPr eaLnBrk="1" hangingPunct="1">
              <a:buFont typeface="Wingdings" panose="05000000000000000000" pitchFamily="2" charset="2"/>
              <a:buChar char="n"/>
            </a:pPr>
            <a:r>
              <a:rPr lang="ja-JP" altLang="en-US" sz="1800" dirty="0">
                <a:solidFill>
                  <a:schemeClr val="tx1"/>
                </a:solidFill>
                <a:latin typeface="HGP平成角ｺﾞｼｯｸ体W5AR" charset="0"/>
                <a:ea typeface="HGP平成角ｺﾞｼｯｸ体W5AR" charset="0"/>
                <a:cs typeface="HGP平成角ｺﾞｼｯｸ体W5AR" charset="0"/>
              </a:rPr>
              <a:t>計算可能性理論 </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dirty="0">
                <a:solidFill>
                  <a:schemeClr val="tx1"/>
                </a:solidFill>
                <a:latin typeface="HGP平成角ｺﾞｼｯｸ体W5AR" charset="0"/>
                <a:ea typeface="HGP平成角ｺﾞｼｯｸ体W5AR" charset="0"/>
                <a:cs typeface="HGP平成角ｺﾞｼｯｸ体W5AR" charset="0"/>
              </a:rPr>
              <a:t>木原貴行</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dirty="0">
                <a:solidFill>
                  <a:schemeClr val="tx1"/>
                </a:solidFill>
                <a:latin typeface="HGP平成角ｺﾞｼｯｸ体W5AR" charset="0"/>
                <a:ea typeface="HGP平成角ｺﾞｼｯｸ体W5AR" charset="0"/>
                <a:cs typeface="HGP平成角ｺﾞｼｯｸ体W5AR" charset="0"/>
              </a:rPr>
              <a:t>　</a:t>
            </a:r>
            <a:endParaRPr lang="en-US" altLang="ja-JP" sz="1800" dirty="0">
              <a:solidFill>
                <a:schemeClr val="tx1"/>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・解析学・位相空間論における計算不可能性</a:t>
            </a:r>
            <a:endParaRPr lang="en-US" altLang="ja-JP" sz="1800" dirty="0">
              <a:solidFill>
                <a:srgbClr val="146C02"/>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作用素が計算可能とは？　解析学の計算論</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無限次元空間</a:t>
            </a:r>
            <a:r>
              <a:rPr lang="en-US"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距離化不能空間</a:t>
            </a:r>
            <a:r>
              <a:rPr lang="en-US" altLang="ja-JP" sz="1600" dirty="0">
                <a:latin typeface="HGP平成角ｺﾞｼｯｸ体W5AR" charset="0"/>
                <a:ea typeface="HGP平成角ｺﾞｼｯｸ体W5AR" charset="0"/>
                <a:cs typeface="HGP平成角ｺﾞｼｯｸ体W5AR" charset="0"/>
              </a:rPr>
              <a:t>etc.</a:t>
            </a:r>
            <a:r>
              <a:rPr lang="ja-JP" altLang="en-US" sz="1600" dirty="0">
                <a:latin typeface="HGP平成角ｺﾞｼｯｸ体W5AR" charset="0"/>
                <a:ea typeface="HGP平成角ｺﾞｼｯｸ体W5AR" charset="0"/>
                <a:cs typeface="HGP平成角ｺﾞｼｯｸ体W5AR" charset="0"/>
              </a:rPr>
              <a:t>における計算</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・アルゴリズム的ランダム性</a:t>
            </a:r>
            <a:endParaRPr lang="en-US" altLang="ja-JP" sz="1800" dirty="0">
              <a:solidFill>
                <a:srgbClr val="146C02"/>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ランダムとは何か？ランダム性の度合いとは？</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600" dirty="0">
                <a:latin typeface="HGP平成角ｺﾞｼｯｸ体W5AR" charset="0"/>
                <a:ea typeface="HGP平成角ｺﾞｼｯｸ体W5AR" charset="0"/>
                <a:cs typeface="HGP平成角ｺﾞｼｯｸ体W5AR" charset="0"/>
              </a:rPr>
              <a:t>　統計的検定、マルチンゲール、コルモゴロフ複雑性</a:t>
            </a:r>
            <a:endParaRPr lang="en-US" altLang="ja-JP" sz="1600" dirty="0">
              <a:latin typeface="HGP平成角ｺﾞｼｯｸ体W5AR" charset="0"/>
              <a:ea typeface="HGP平成角ｺﾞｼｯｸ体W5AR" charset="0"/>
              <a:cs typeface="HGP平成角ｺﾞｼｯｸ体W5AR" charset="0"/>
            </a:endParaRPr>
          </a:p>
        </p:txBody>
      </p:sp>
      <p:graphicFrame>
        <p:nvGraphicFramePr>
          <p:cNvPr id="27652" name="Object 17"/>
          <p:cNvGraphicFramePr>
            <a:graphicFrameLocks noGrp="1" noChangeAspect="1"/>
          </p:cNvGraphicFramePr>
          <p:nvPr>
            <p:ph sz="quarter" idx="3"/>
          </p:nvPr>
        </p:nvGraphicFramePr>
        <p:xfrm>
          <a:off x="5601072" y="1484784"/>
          <a:ext cx="3143250" cy="2160587"/>
        </p:xfrm>
        <a:graphic>
          <a:graphicData uri="http://schemas.openxmlformats.org/presentationml/2006/ole">
            <mc:AlternateContent xmlns:mc="http://schemas.openxmlformats.org/markup-compatibility/2006">
              <mc:Choice xmlns:v="urn:schemas-microsoft-com:vml" Requires="v">
                <p:oleObj name="Image" r:id="rId3" imgW="4177778" imgH="3111111" progId="Photoshop.Image.7">
                  <p:embed/>
                </p:oleObj>
              </mc:Choice>
              <mc:Fallback>
                <p:oleObj name="Image" r:id="rId3" imgW="4177778" imgH="3111111" progId="Photoshop.Image.7">
                  <p:embed/>
                  <p:pic>
                    <p:nvPicPr>
                      <p:cNvPr id="27652"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072" y="1484784"/>
                        <a:ext cx="3143250" cy="2160587"/>
                      </a:xfrm>
                      <a:prstGeom prst="rect">
                        <a:avLst/>
                      </a:prstGeom>
                      <a:noFill/>
                      <a:ln>
                        <a:noFill/>
                      </a:ln>
                      <a:effectLst/>
                    </p:spPr>
                  </p:pic>
                </p:oleObj>
              </mc:Fallback>
            </mc:AlternateContent>
          </a:graphicData>
        </a:graphic>
      </p:graphicFrame>
      <p:grpSp>
        <p:nvGrpSpPr>
          <p:cNvPr id="27653" name="Group 4"/>
          <p:cNvGrpSpPr>
            <a:grpSpLocks/>
          </p:cNvGrpSpPr>
          <p:nvPr/>
        </p:nvGrpSpPr>
        <p:grpSpPr bwMode="auto">
          <a:xfrm>
            <a:off x="123825" y="533400"/>
            <a:ext cx="6149975" cy="2600325"/>
            <a:chOff x="72" y="336"/>
            <a:chExt cx="3576" cy="1638"/>
          </a:xfrm>
        </p:grpSpPr>
        <p:sp>
          <p:nvSpPr>
            <p:cNvPr id="27662"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3"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4"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7654"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7655" name="Group 10"/>
          <p:cNvGrpSpPr>
            <a:grpSpLocks/>
          </p:cNvGrpSpPr>
          <p:nvPr/>
        </p:nvGrpSpPr>
        <p:grpSpPr bwMode="auto">
          <a:xfrm>
            <a:off x="3152800" y="3733800"/>
            <a:ext cx="6548438" cy="2876550"/>
            <a:chOff x="1480" y="1952"/>
            <a:chExt cx="3808" cy="1812"/>
          </a:xfrm>
        </p:grpSpPr>
        <p:sp>
          <p:nvSpPr>
            <p:cNvPr id="27659"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0"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1"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7656" name="Rectangle 14"/>
          <p:cNvSpPr>
            <a:spLocks noChangeArrowheads="1"/>
          </p:cNvSpPr>
          <p:nvPr/>
        </p:nvSpPr>
        <p:spPr bwMode="auto">
          <a:xfrm>
            <a:off x="990600" y="990600"/>
            <a:ext cx="854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数理情報基礎論</a:t>
            </a:r>
            <a:r>
              <a:rPr kumimoji="0" lang="ja-JP" altLang="en-US" sz="2400">
                <a:latin typeface="HGP平成角ｺﾞｼｯｸ体W5AR" charset="0"/>
                <a:ea typeface="HGP平成角ｺﾞｼｯｸ体W5AR" charset="0"/>
                <a:cs typeface="HGP平成角ｺﾞｼｯｸ体W5AR" charset="0"/>
              </a:rPr>
              <a:t>講座　吉</a:t>
            </a:r>
            <a:r>
              <a:rPr kumimoji="0" lang="ja-JP" altLang="en-US" sz="2400" dirty="0">
                <a:latin typeface="HGP平成角ｺﾞｼｯｸ体W5AR" charset="0"/>
                <a:ea typeface="HGP平成角ｺﾞｼｯｸ体W5AR" charset="0"/>
                <a:cs typeface="HGP平成角ｺﾞｼｯｸ体W5AR" charset="0"/>
              </a:rPr>
              <a:t>信康夫・木原貴行　</a:t>
            </a:r>
          </a:p>
        </p:txBody>
      </p:sp>
      <mc:AlternateContent xmlns:mc="http://schemas.openxmlformats.org/markup-compatibility/2006" xmlns:a14="http://schemas.microsoft.com/office/drawing/2010/main">
        <mc:Choice Requires="a14">
          <p:sp>
            <p:nvSpPr>
              <p:cNvPr id="6" name="テキスト ボックス 5"/>
              <p:cNvSpPr txBox="1"/>
              <p:nvPr/>
            </p:nvSpPr>
            <p:spPr>
              <a:xfrm>
                <a:off x="5658468" y="3773905"/>
                <a:ext cx="2067830" cy="668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1200" i="1" smtClean="0">
                              <a:latin typeface="Cambria Math" panose="02040503050406030204" pitchFamily="18" charset="0"/>
                            </a:rPr>
                          </m:ctrlPr>
                        </m:radPr>
                        <m:deg/>
                        <m:e>
                          <m:r>
                            <a:rPr kumimoji="1" lang="en-US" altLang="ja-JP" sz="1200" b="0" i="1" smtClean="0">
                              <a:latin typeface="Cambria Math" panose="02040503050406030204" pitchFamily="18" charset="0"/>
                            </a:rPr>
                            <m:t>2</m:t>
                          </m:r>
                        </m:e>
                      </m:rad>
                      <m:r>
                        <a:rPr kumimoji="1" lang="en-US" altLang="ja-JP" sz="1200" b="0" i="1" smtClean="0">
                          <a:latin typeface="Cambria Math" panose="02040503050406030204" pitchFamily="18" charset="0"/>
                        </a:rPr>
                        <m:t>=1.4142135623730…</m:t>
                      </m:r>
                    </m:oMath>
                  </m:oMathPara>
                </a14:m>
                <a:endParaRPr kumimoji="1" lang="en-US" altLang="ja-JP" sz="1200" dirty="0"/>
              </a:p>
              <a:p>
                <a:pPr algn="ctr"/>
                <a14:m>
                  <m:oMathPara xmlns:m="http://schemas.openxmlformats.org/officeDocument/2006/math">
                    <m:oMathParaPr>
                      <m:jc m:val="centerGroup"/>
                    </m:oMathParaPr>
                    <m:oMath xmlns:m="http://schemas.openxmlformats.org/officeDocument/2006/math">
                      <m:r>
                        <a:rPr kumimoji="1" lang="el-GR" altLang="ja-JP" sz="1200" i="1" smtClean="0">
                          <a:latin typeface="Cambria Math" panose="02040503050406030204" pitchFamily="18" charset="0"/>
                        </a:rPr>
                        <m:t>𝜋</m:t>
                      </m:r>
                      <m:r>
                        <a:rPr kumimoji="1" lang="en-US" altLang="ja-JP" sz="1200" b="0" i="1" smtClean="0">
                          <a:latin typeface="Cambria Math" panose="02040503050406030204" pitchFamily="18" charset="0"/>
                        </a:rPr>
                        <m:t>=3.1415926535897…</m:t>
                      </m:r>
                    </m:oMath>
                  </m:oMathPara>
                </a14:m>
                <a:endParaRPr kumimoji="1" lang="en-US" altLang="ja-JP" sz="1200" b="0" dirty="0"/>
              </a:p>
              <a:p>
                <a:pPr algn="ctr"/>
                <a14:m>
                  <m:oMathPara xmlns:m="http://schemas.openxmlformats.org/officeDocument/2006/math">
                    <m:oMathParaPr>
                      <m:jc m:val="centerGroup"/>
                    </m:oMathParaPr>
                    <m:oMath xmlns:m="http://schemas.openxmlformats.org/officeDocument/2006/math">
                      <m:r>
                        <m:rPr>
                          <m:sty m:val="p"/>
                        </m:rPr>
                        <a:rPr kumimoji="1" lang="el-GR" altLang="ja-JP" sz="1200" i="1" smtClean="0">
                          <a:latin typeface="Cambria Math" panose="02040503050406030204" pitchFamily="18" charset="0"/>
                          <a:ea typeface="Cambria Math" panose="02040503050406030204" pitchFamily="18" charset="0"/>
                        </a:rPr>
                        <m:t>Ω</m:t>
                      </m:r>
                      <m:r>
                        <a:rPr kumimoji="1" lang="el-GR" altLang="ja-JP" sz="1200" i="1" smtClean="0">
                          <a:latin typeface="Cambria Math" panose="02040503050406030204" pitchFamily="18" charset="0"/>
                          <a:ea typeface="Cambria Math" panose="02040503050406030204" pitchFamily="18" charset="0"/>
                        </a:rPr>
                        <m:t>=0.0078749969978…</m:t>
                      </m:r>
                    </m:oMath>
                  </m:oMathPara>
                </a14:m>
                <a:endParaRPr kumimoji="1" lang="en-US" altLang="ja-JP" sz="1200" b="0" dirty="0">
                  <a:ea typeface="Cambria Math" panose="02040503050406030204"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58468" y="3773905"/>
                <a:ext cx="2067830" cy="668068"/>
              </a:xfrm>
              <a:prstGeom prst="rect">
                <a:avLst/>
              </a:prstGeom>
              <a:blipFill>
                <a:blip r:embed="rId6"/>
                <a:stretch>
                  <a:fillRect/>
                </a:stretch>
              </a:blipFill>
            </p:spPr>
            <p:txBody>
              <a:bodyPr/>
              <a:lstStyle/>
              <a:p>
                <a:r>
                  <a:rPr lang="ja-JP" altLang="en-US">
                    <a:noFill/>
                  </a:rPr>
                  <a:t> </a:t>
                </a:r>
              </a:p>
            </p:txBody>
          </p:sp>
        </mc:Fallback>
      </mc:AlternateContent>
      <p:sp>
        <p:nvSpPr>
          <p:cNvPr id="42" name="テキスト ボックス 41"/>
          <p:cNvSpPr txBox="1"/>
          <p:nvPr/>
        </p:nvSpPr>
        <p:spPr>
          <a:xfrm>
            <a:off x="7606000" y="3851154"/>
            <a:ext cx="1360717" cy="304376"/>
          </a:xfrm>
          <a:custGeom>
            <a:avLst/>
            <a:gdLst>
              <a:gd name="connsiteX0" fmla="*/ 283044 w 1360718"/>
              <a:gd name="connsiteY0" fmla="*/ 0 h 304376"/>
              <a:gd name="connsiteX1" fmla="*/ 1360718 w 1360718"/>
              <a:gd name="connsiteY1" fmla="*/ 0 h 304376"/>
              <a:gd name="connsiteX2" fmla="*/ 1360718 w 1360718"/>
              <a:gd name="connsiteY2" fmla="*/ 246221 h 304376"/>
              <a:gd name="connsiteX3" fmla="*/ 283044 w 1360718"/>
              <a:gd name="connsiteY3" fmla="*/ 246221 h 304376"/>
              <a:gd name="connsiteX4" fmla="*/ 283044 w 1360718"/>
              <a:gd name="connsiteY4" fmla="*/ 204474 h 304376"/>
              <a:gd name="connsiteX5" fmla="*/ 69680 w 1360718"/>
              <a:gd name="connsiteY5" fmla="*/ 274443 h 304376"/>
              <a:gd name="connsiteX6" fmla="*/ 79496 w 1360718"/>
              <a:gd name="connsiteY6" fmla="*/ 304376 h 304376"/>
              <a:gd name="connsiteX7" fmla="*/ 0 w 1360718"/>
              <a:gd name="connsiteY7" fmla="*/ 264143 h 304376"/>
              <a:gd name="connsiteX8" fmla="*/ 40233 w 1360718"/>
              <a:gd name="connsiteY8" fmla="*/ 184647 h 304376"/>
              <a:gd name="connsiteX9" fmla="*/ 50048 w 1360718"/>
              <a:gd name="connsiteY9" fmla="*/ 214579 h 304376"/>
              <a:gd name="connsiteX10" fmla="*/ 275968 w 1360718"/>
              <a:gd name="connsiteY10" fmla="*/ 140493 h 304376"/>
              <a:gd name="connsiteX11" fmla="*/ 283044 w 1360718"/>
              <a:gd name="connsiteY11" fmla="*/ 162070 h 304376"/>
              <a:gd name="connsiteX12" fmla="*/ 283044 w 1360718"/>
              <a:gd name="connsiteY12" fmla="*/ 121251 h 304376"/>
              <a:gd name="connsiteX13" fmla="*/ 64905 w 1360718"/>
              <a:gd name="connsiteY13" fmla="*/ 121251 h 304376"/>
              <a:gd name="connsiteX14" fmla="*/ 64905 w 1360718"/>
              <a:gd name="connsiteY14" fmla="*/ 152752 h 304376"/>
              <a:gd name="connsiteX15" fmla="*/ 1904 w 1360718"/>
              <a:gd name="connsiteY15" fmla="*/ 89751 h 304376"/>
              <a:gd name="connsiteX16" fmla="*/ 64905 w 1360718"/>
              <a:gd name="connsiteY16" fmla="*/ 26750 h 304376"/>
              <a:gd name="connsiteX17" fmla="*/ 64905 w 1360718"/>
              <a:gd name="connsiteY17" fmla="*/ 58250 h 304376"/>
              <a:gd name="connsiteX18" fmla="*/ 283044 w 1360718"/>
              <a:gd name="connsiteY18" fmla="*/ 58250 h 3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0718" h="304376">
                <a:moveTo>
                  <a:pt x="283044" y="0"/>
                </a:moveTo>
                <a:lnTo>
                  <a:pt x="1360718" y="0"/>
                </a:lnTo>
                <a:lnTo>
                  <a:pt x="1360718" y="246221"/>
                </a:lnTo>
                <a:lnTo>
                  <a:pt x="283044" y="246221"/>
                </a:lnTo>
                <a:lnTo>
                  <a:pt x="283044" y="204474"/>
                </a:lnTo>
                <a:lnTo>
                  <a:pt x="69680" y="274443"/>
                </a:lnTo>
                <a:lnTo>
                  <a:pt x="79496" y="304376"/>
                </a:lnTo>
                <a:lnTo>
                  <a:pt x="0" y="264143"/>
                </a:lnTo>
                <a:lnTo>
                  <a:pt x="40233" y="184647"/>
                </a:lnTo>
                <a:lnTo>
                  <a:pt x="50048" y="214579"/>
                </a:lnTo>
                <a:lnTo>
                  <a:pt x="275968" y="140493"/>
                </a:lnTo>
                <a:lnTo>
                  <a:pt x="283044" y="162070"/>
                </a:lnTo>
                <a:lnTo>
                  <a:pt x="283044" y="121251"/>
                </a:lnTo>
                <a:lnTo>
                  <a:pt x="64905" y="121251"/>
                </a:lnTo>
                <a:lnTo>
                  <a:pt x="64905" y="152752"/>
                </a:lnTo>
                <a:lnTo>
                  <a:pt x="1904" y="89751"/>
                </a:lnTo>
                <a:lnTo>
                  <a:pt x="64905" y="26750"/>
                </a:lnTo>
                <a:lnTo>
                  <a:pt x="64905" y="58250"/>
                </a:lnTo>
                <a:lnTo>
                  <a:pt x="283044" y="58250"/>
                </a:lnTo>
                <a:close/>
              </a:path>
            </a:pathLst>
          </a:custGeom>
          <a:ln>
            <a:noFill/>
          </a:ln>
        </p:spPr>
        <p:style>
          <a:lnRef idx="1">
            <a:schemeClr val="accent1"/>
          </a:lnRef>
          <a:fillRef idx="2">
            <a:schemeClr val="accent1"/>
          </a:fillRef>
          <a:effectRef idx="1">
            <a:schemeClr val="accent1"/>
          </a:effectRef>
          <a:fontRef idx="minor">
            <a:schemeClr val="dk1"/>
          </a:fontRef>
        </p:style>
        <p:txBody>
          <a:bodyPr wrap="square" rtlCol="0">
            <a:noAutofit/>
          </a:bodyPr>
          <a:lstStyle/>
          <a:p>
            <a:r>
              <a:rPr lang="ja-JP" altLang="en-US" sz="1000" dirty="0"/>
              <a:t>    ランダムでない</a:t>
            </a:r>
            <a:endParaRPr kumimoji="1" lang="ja-JP" altLang="en-US" sz="1000" dirty="0"/>
          </a:p>
        </p:txBody>
      </p:sp>
      <p:sp>
        <p:nvSpPr>
          <p:cNvPr id="41" name="テキスト ボックス 40"/>
          <p:cNvSpPr txBox="1"/>
          <p:nvPr/>
        </p:nvSpPr>
        <p:spPr>
          <a:xfrm>
            <a:off x="7603213" y="4165372"/>
            <a:ext cx="1363504" cy="276999"/>
          </a:xfrm>
          <a:custGeom>
            <a:avLst/>
            <a:gdLst>
              <a:gd name="connsiteX0" fmla="*/ 276885 w 1363504"/>
              <a:gd name="connsiteY0" fmla="*/ 0 h 276999"/>
              <a:gd name="connsiteX1" fmla="*/ 1363504 w 1363504"/>
              <a:gd name="connsiteY1" fmla="*/ 0 h 276999"/>
              <a:gd name="connsiteX2" fmla="*/ 1363504 w 1363504"/>
              <a:gd name="connsiteY2" fmla="*/ 276999 h 276999"/>
              <a:gd name="connsiteX3" fmla="*/ 276885 w 1363504"/>
              <a:gd name="connsiteY3" fmla="*/ 276999 h 276999"/>
              <a:gd name="connsiteX4" fmla="*/ 276885 w 1363504"/>
              <a:gd name="connsiteY4" fmla="*/ 172102 h 276999"/>
              <a:gd name="connsiteX5" fmla="*/ 55896 w 1363504"/>
              <a:gd name="connsiteY5" fmla="*/ 172102 h 276999"/>
              <a:gd name="connsiteX6" fmla="*/ 55896 w 1363504"/>
              <a:gd name="connsiteY6" fmla="*/ 200050 h 276999"/>
              <a:gd name="connsiteX7" fmla="*/ 0 w 1363504"/>
              <a:gd name="connsiteY7" fmla="*/ 144153 h 276999"/>
              <a:gd name="connsiteX8" fmla="*/ 55896 w 1363504"/>
              <a:gd name="connsiteY8" fmla="*/ 88257 h 276999"/>
              <a:gd name="connsiteX9" fmla="*/ 55896 w 1363504"/>
              <a:gd name="connsiteY9" fmla="*/ 116205 h 276999"/>
              <a:gd name="connsiteX10" fmla="*/ 276885 w 1363504"/>
              <a:gd name="connsiteY10" fmla="*/ 116205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504" h="276999">
                <a:moveTo>
                  <a:pt x="276885" y="0"/>
                </a:moveTo>
                <a:lnTo>
                  <a:pt x="1363504" y="0"/>
                </a:lnTo>
                <a:lnTo>
                  <a:pt x="1363504" y="276999"/>
                </a:lnTo>
                <a:lnTo>
                  <a:pt x="276885" y="276999"/>
                </a:lnTo>
                <a:lnTo>
                  <a:pt x="276885" y="172102"/>
                </a:lnTo>
                <a:lnTo>
                  <a:pt x="55896" y="172102"/>
                </a:lnTo>
                <a:lnTo>
                  <a:pt x="55896" y="200050"/>
                </a:lnTo>
                <a:lnTo>
                  <a:pt x="0" y="144153"/>
                </a:lnTo>
                <a:lnTo>
                  <a:pt x="55896" y="88257"/>
                </a:lnTo>
                <a:lnTo>
                  <a:pt x="55896" y="116205"/>
                </a:lnTo>
                <a:lnTo>
                  <a:pt x="276885" y="116205"/>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3500000" scaled="1"/>
            <a:tileRect/>
          </a:gradFill>
          <a:ln>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noAutofit/>
          </a:bodyPr>
          <a:lstStyle/>
          <a:p>
            <a:r>
              <a:rPr kumimoji="1" lang="ja-JP" altLang="en-US" sz="1200" dirty="0">
                <a:solidFill>
                  <a:srgbClr val="000000"/>
                </a:solidFill>
              </a:rPr>
              <a:t>    ランダム</a:t>
            </a:r>
            <a:r>
              <a:rPr lang="en-US" altLang="ja-JP" sz="1000" dirty="0">
                <a:solidFill>
                  <a:srgbClr val="000000"/>
                </a:solidFill>
              </a:rPr>
              <a:t>!!!</a:t>
            </a:r>
            <a:endParaRPr kumimoji="1" lang="ja-JP" altLang="en-US" sz="1000" dirty="0">
              <a:solidFill>
                <a:srgbClr val="000000"/>
              </a:solidFill>
            </a:endParaRPr>
          </a:p>
        </p:txBody>
      </p:sp>
      <mc:AlternateContent xmlns:mc="http://schemas.openxmlformats.org/markup-compatibility/2006" xmlns:a14="http://schemas.microsoft.com/office/drawing/2010/main">
        <mc:Choice Requires="a14">
          <p:sp>
            <p:nvSpPr>
              <p:cNvPr id="19" name="吹き出し: 角を丸めた四角形 18"/>
              <p:cNvSpPr/>
              <p:nvPr/>
            </p:nvSpPr>
            <p:spPr bwMode="auto">
              <a:xfrm>
                <a:off x="5759538" y="4480717"/>
                <a:ext cx="1334962" cy="309350"/>
              </a:xfrm>
              <a:prstGeom prst="wedgeRoundRectCallout">
                <a:avLst>
                  <a:gd name="adj1" fmla="val 496"/>
                  <a:gd name="adj2" fmla="val 102830"/>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rad>
                      <m:radPr>
                        <m:degHide m:val="on"/>
                        <m:ctrlPr>
                          <a:rPr lang="ja-JP" altLang="en-US" sz="1000" i="1" smtClean="0">
                            <a:solidFill>
                              <a:schemeClr val="tx1"/>
                            </a:solidFill>
                            <a:latin typeface="Cambria Math" panose="02040503050406030204" pitchFamily="18" charset="0"/>
                            <a:ea typeface="HGP創英角ｺﾞｼｯｸUB" pitchFamily="50" charset="-128"/>
                          </a:rPr>
                        </m:ctrlPr>
                      </m:radPr>
                      <m:deg/>
                      <m:e>
                        <m:r>
                          <a:rPr lang="en-US" altLang="ja-JP" sz="1000" b="0" i="1" smtClean="0">
                            <a:solidFill>
                              <a:schemeClr val="tx1"/>
                            </a:solidFill>
                            <a:latin typeface="Cambria Math" panose="02040503050406030204" pitchFamily="18" charset="0"/>
                            <a:ea typeface="HGP創英角ｺﾞｼｯｸUB" pitchFamily="50" charset="-128"/>
                          </a:rPr>
                          <m:t>2</m:t>
                        </m:r>
                      </m:e>
                    </m:rad>
                  </m:oMath>
                </a14:m>
                <a:r>
                  <a:rPr lang="ja-JP" altLang="en-US" sz="1000" dirty="0">
                    <a:solidFill>
                      <a:schemeClr val="tx1"/>
                    </a:solidFill>
                    <a:ea typeface="HGP創英角ｺﾞｼｯｸUB" pitchFamily="50" charset="-128"/>
                  </a:rPr>
                  <a:t> </a:t>
                </a:r>
                <a:r>
                  <a:rPr lang="ja-JP" altLang="en-US" sz="800" dirty="0">
                    <a:solidFill>
                      <a:schemeClr val="tx1"/>
                    </a:solidFill>
                    <a:ea typeface="HGP創英角ｺﾞｼｯｸUB" pitchFamily="50" charset="-128"/>
                  </a:rPr>
                  <a:t>と</a:t>
                </a:r>
                <a:r>
                  <a:rPr lang="ja-JP" altLang="en-US" sz="1000" dirty="0">
                    <a:solidFill>
                      <a:schemeClr val="tx1"/>
                    </a:solidFill>
                    <a:ea typeface="HGP創英角ｺﾞｼｯｸUB" pitchFamily="50" charset="-128"/>
                  </a:rPr>
                  <a:t> </a:t>
                </a:r>
                <a14:m>
                  <m:oMath xmlns:m="http://schemas.openxmlformats.org/officeDocument/2006/math">
                    <m:r>
                      <a:rPr lang="ja-JP" altLang="en-US" sz="1000" i="1" smtClean="0">
                        <a:solidFill>
                          <a:schemeClr val="tx1"/>
                        </a:solidFill>
                        <a:latin typeface="Cambria Math" panose="02040503050406030204" pitchFamily="18" charset="0"/>
                        <a:ea typeface="HGP創英角ｺﾞｼｯｸUB" pitchFamily="50" charset="-128"/>
                      </a:rPr>
                      <m:t>𝜋</m:t>
                    </m:r>
                  </m:oMath>
                </a14:m>
                <a:r>
                  <a:rPr lang="ja-JP" altLang="en-US" sz="800" dirty="0">
                    <a:solidFill>
                      <a:schemeClr val="tx1"/>
                    </a:solidFill>
                    <a:latin typeface="Tahoma" pitchFamily="34" charset="0"/>
                    <a:ea typeface="HGP創英角ｺﾞｼｯｸUB" pitchFamily="50" charset="-128"/>
                  </a:rPr>
                  <a:t> は，ただの一点</a:t>
                </a:r>
                <a:endPar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endParaRPr>
              </a:p>
            </p:txBody>
          </p:sp>
        </mc:Choice>
        <mc:Fallback xmlns="">
          <p:sp>
            <p:nvSpPr>
              <p:cNvPr id="19" name="吹き出し: 角を丸めた四角形 18"/>
              <p:cNvSpPr>
                <a:spLocks noRot="1" noChangeAspect="1" noMove="1" noResize="1" noEditPoints="1" noAdjustHandles="1" noChangeArrowheads="1" noChangeShapeType="1" noTextEdit="1"/>
              </p:cNvSpPr>
              <p:nvPr/>
            </p:nvSpPr>
            <p:spPr bwMode="auto">
              <a:xfrm>
                <a:off x="5759538" y="4480717"/>
                <a:ext cx="1334962" cy="309350"/>
              </a:xfrm>
              <a:prstGeom prst="wedgeRoundRectCallout">
                <a:avLst>
                  <a:gd name="adj1" fmla="val 496"/>
                  <a:gd name="adj2" fmla="val 102830"/>
                  <a:gd name="adj3" fmla="val 16667"/>
                </a:avLst>
              </a:prstGeom>
              <a:blipFill>
                <a:blip r:embed="rId7"/>
                <a:stretch>
                  <a:fillRect/>
                </a:stretch>
              </a:blipFill>
              <a:ln>
                <a:headEnd type="none" w="med" len="med"/>
                <a:tailEnd type="none" w="med" len="me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吹き出し: 角を丸めた四角形 19"/>
              <p:cNvSpPr/>
              <p:nvPr/>
            </p:nvSpPr>
            <p:spPr bwMode="auto">
              <a:xfrm>
                <a:off x="6486031" y="5302572"/>
                <a:ext cx="843234" cy="430683"/>
              </a:xfrm>
              <a:prstGeom prst="wedgeRoundRectCallout">
                <a:avLst>
                  <a:gd name="adj1" fmla="val -60333"/>
                  <a:gd name="adj2" fmla="val 477"/>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r>
                      <m:rPr>
                        <m:sty m:val="p"/>
                      </m:rPr>
                      <a:rPr kumimoji="1" lang="el-GR" altLang="ja-JP" sz="105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Ω</m:t>
                    </m:r>
                    <m:r>
                      <a:rPr kumimoji="1" lang="en-US" altLang="ja-JP" sz="105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oMath>
                </a14:m>
                <a:r>
                  <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rPr>
                  <a:t>は，ぼやけて</a:t>
                </a:r>
                <a:endParaRPr kumimoji="1" lang="en-US" altLang="ja-JP" sz="800" b="0" i="0" u="none" strike="noStrike" cap="none" normalizeH="0" baseline="0" dirty="0">
                  <a:ln>
                    <a:noFill/>
                  </a:ln>
                  <a:solidFill>
                    <a:schemeClr val="tx1"/>
                  </a:solidFill>
                  <a:effectLst/>
                  <a:latin typeface="Tahoma" pitchFamily="34" charset="0"/>
                  <a:ea typeface="HGP創英角ｺﾞｼｯｸUB"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0000"/>
                    </a:solidFill>
                    <a:effectLst/>
                    <a:latin typeface="Tahoma" pitchFamily="34" charset="0"/>
                    <a:ea typeface="HGP創英角ｺﾞｼｯｸUB" pitchFamily="50" charset="-128"/>
                  </a:rPr>
                  <a:t>大きく</a:t>
                </a:r>
                <a:r>
                  <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rPr>
                  <a:t>見える</a:t>
                </a:r>
              </a:p>
            </p:txBody>
          </p:sp>
        </mc:Choice>
        <mc:Fallback xmlns="">
          <p:sp>
            <p:nvSpPr>
              <p:cNvPr id="20" name="吹き出し: 角を丸めた四角形 19"/>
              <p:cNvSpPr>
                <a:spLocks noRot="1" noChangeAspect="1" noMove="1" noResize="1" noEditPoints="1" noAdjustHandles="1" noChangeArrowheads="1" noChangeShapeType="1" noTextEdit="1"/>
              </p:cNvSpPr>
              <p:nvPr/>
            </p:nvSpPr>
            <p:spPr bwMode="auto">
              <a:xfrm>
                <a:off x="6486031" y="5302572"/>
                <a:ext cx="843234" cy="430683"/>
              </a:xfrm>
              <a:prstGeom prst="wedgeRoundRectCallout">
                <a:avLst>
                  <a:gd name="adj1" fmla="val -60333"/>
                  <a:gd name="adj2" fmla="val 477"/>
                  <a:gd name="adj3" fmla="val 16667"/>
                </a:avLst>
              </a:prstGeom>
              <a:blipFill>
                <a:blip r:embed="rId8"/>
                <a:stretch>
                  <a:fillRect/>
                </a:stretch>
              </a:blipFill>
              <a:ln>
                <a:headEnd type="none" w="med" len="med"/>
                <a:tailEnd type="none" w="med" len="med"/>
              </a:ln>
            </p:spPr>
            <p:txBody>
              <a:bodyPr/>
              <a:lstStyle/>
              <a:p>
                <a:r>
                  <a:rPr lang="ja-JP" altLang="en-US">
                    <a:noFill/>
                  </a:rPr>
                  <a:t> </a:t>
                </a:r>
              </a:p>
            </p:txBody>
          </p:sp>
        </mc:Fallback>
      </mc:AlternateContent>
      <p:sp>
        <p:nvSpPr>
          <p:cNvPr id="2" name="雲 1"/>
          <p:cNvSpPr/>
          <p:nvPr/>
        </p:nvSpPr>
        <p:spPr bwMode="auto">
          <a:xfrm rot="897894">
            <a:off x="7343406" y="4555485"/>
            <a:ext cx="1602232" cy="1180149"/>
          </a:xfrm>
          <a:prstGeom prst="cloud">
            <a:avLst/>
          </a:prstGeom>
          <a:solidFill>
            <a:schemeClr val="bg1"/>
          </a:solidFill>
          <a:ln w="9525" cap="flat" cmpd="sng" algn="ctr">
            <a:noFill/>
            <a:prstDash val="solid"/>
            <a:round/>
            <a:headEnd type="none" w="med" len="med"/>
            <a:tailEnd type="none" w="med" len="med"/>
          </a:ln>
          <a:effectLst>
            <a:glow rad="63500">
              <a:schemeClr val="accent2">
                <a:satMod val="175000"/>
                <a:alpha val="40000"/>
              </a:schemeClr>
            </a:glow>
            <a:reflection blurRad="6350" stA="52000" endA="300" endPos="35000" dir="5400000" sy="-100000" algn="bl" rotWithShape="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ahoma" pitchFamily="34" charset="0"/>
              <a:ea typeface="HGP創英角ｺﾞｼｯｸUB" pitchFamily="50" charset="-128"/>
            </a:endParaRPr>
          </a:p>
        </p:txBody>
      </p:sp>
      <p:cxnSp>
        <p:nvCxnSpPr>
          <p:cNvPr id="23" name="直線矢印コネクタ 22"/>
          <p:cNvCxnSpPr>
            <a:cxnSpLocks/>
          </p:cNvCxnSpPr>
          <p:nvPr/>
        </p:nvCxnSpPr>
        <p:spPr bwMode="auto">
          <a:xfrm flipV="1">
            <a:off x="6393160" y="4790067"/>
            <a:ext cx="1728192" cy="295118"/>
          </a:xfrm>
          <a:prstGeom prst="straightConnector1">
            <a:avLst/>
          </a:prstGeom>
          <a:solidFill>
            <a:schemeClr val="accent1"/>
          </a:solidFill>
          <a:ln w="57150" cap="flat" cmpd="sng" algn="ctr">
            <a:solidFill>
              <a:srgbClr val="FF9900"/>
            </a:solidFill>
            <a:prstDash val="sysDash"/>
            <a:round/>
            <a:headEnd type="none" w="med" len="med"/>
            <a:tailEnd type="triangle"/>
          </a:ln>
          <a:effectLst>
            <a:softEdge rad="12700"/>
          </a:effectLst>
        </p:spPr>
      </p:cxnSp>
      <p:cxnSp>
        <p:nvCxnSpPr>
          <p:cNvPr id="39" name="直線矢印コネクタ 38"/>
          <p:cNvCxnSpPr>
            <a:cxnSpLocks/>
          </p:cNvCxnSpPr>
          <p:nvPr/>
        </p:nvCxnSpPr>
        <p:spPr bwMode="auto">
          <a:xfrm>
            <a:off x="6418105" y="5145560"/>
            <a:ext cx="1703247" cy="248975"/>
          </a:xfrm>
          <a:prstGeom prst="straightConnector1">
            <a:avLst/>
          </a:prstGeom>
          <a:solidFill>
            <a:schemeClr val="accent1"/>
          </a:solidFill>
          <a:ln w="57150" cap="flat" cmpd="sng" algn="ctr">
            <a:solidFill>
              <a:srgbClr val="FF9900"/>
            </a:solidFill>
            <a:prstDash val="sysDash"/>
            <a:round/>
            <a:headEnd type="none" w="med" len="med"/>
            <a:tailEnd type="triangle"/>
          </a:ln>
          <a:effectLst>
            <a:softEdge rad="12700"/>
          </a:effectLst>
        </p:spPr>
      </p:cxnSp>
      <p:sp>
        <p:nvSpPr>
          <p:cNvPr id="29" name="テキスト ボックス 28"/>
          <p:cNvSpPr txBox="1"/>
          <p:nvPr/>
        </p:nvSpPr>
        <p:spPr>
          <a:xfrm>
            <a:off x="7241113" y="4958958"/>
            <a:ext cx="554045" cy="284775"/>
          </a:xfrm>
          <a:prstGeom prst="rect">
            <a:avLst/>
          </a:prstGeom>
          <a:noFill/>
        </p:spPr>
        <p:txBody>
          <a:bodyPr wrap="square" rtlCol="0">
            <a:spAutoFit/>
          </a:bodyPr>
          <a:lstStyle/>
          <a:p>
            <a:r>
              <a:rPr kumimoji="1" lang="ja-JP" altLang="en-US" sz="1200" dirty="0">
                <a:solidFill>
                  <a:srgbClr val="C04E00"/>
                </a:solidFill>
              </a:rPr>
              <a:t>観測</a:t>
            </a:r>
          </a:p>
        </p:txBody>
      </p:sp>
      <p:sp>
        <p:nvSpPr>
          <p:cNvPr id="30" name="テキスト ボックス 29"/>
          <p:cNvSpPr txBox="1"/>
          <p:nvPr/>
        </p:nvSpPr>
        <p:spPr>
          <a:xfrm>
            <a:off x="5798422" y="5814544"/>
            <a:ext cx="3508585" cy="230832"/>
          </a:xfrm>
          <a:prstGeom prst="rect">
            <a:avLst/>
          </a:prstGeom>
          <a:noFill/>
        </p:spPr>
        <p:txBody>
          <a:bodyPr wrap="square" rtlCol="0">
            <a:spAutoFit/>
          </a:bodyPr>
          <a:lstStyle/>
          <a:p>
            <a:r>
              <a:rPr kumimoji="1" lang="ja-JP" altLang="en-US" sz="900" dirty="0"/>
              <a:t>ランダム性の理論</a:t>
            </a:r>
            <a:r>
              <a:rPr lang="ja-JP" altLang="en-US" sz="900" dirty="0"/>
              <a:t>・・・</a:t>
            </a:r>
            <a:r>
              <a:rPr kumimoji="1" lang="ja-JP" altLang="en-US" sz="900" dirty="0">
                <a:solidFill>
                  <a:srgbClr val="C00000"/>
                </a:solidFill>
              </a:rPr>
              <a:t>「一点」の大きさ</a:t>
            </a:r>
            <a:r>
              <a:rPr kumimoji="1" lang="ja-JP" altLang="en-US" sz="900" dirty="0"/>
              <a:t>を測る幾何学的測度論</a:t>
            </a:r>
          </a:p>
        </p:txBody>
      </p:sp>
      <p:sp>
        <p:nvSpPr>
          <p:cNvPr id="10" name="楕円 9"/>
          <p:cNvSpPr/>
          <p:nvPr/>
        </p:nvSpPr>
        <p:spPr bwMode="auto">
          <a:xfrm>
            <a:off x="8060947" y="5173614"/>
            <a:ext cx="420445" cy="415626"/>
          </a:xfrm>
          <a:prstGeom prst="ellipse">
            <a:avLst/>
          </a:prstGeom>
          <a:solidFill>
            <a:srgbClr val="000000"/>
          </a:solidFill>
          <a:ln w="9525" cap="flat" cmpd="sng" algn="ctr">
            <a:noFill/>
            <a:prstDash val="solid"/>
            <a:round/>
            <a:headEnd type="none" w="med" len="med"/>
            <a:tailEnd type="none" w="med" len="med"/>
          </a:ln>
          <a:effectLst>
            <a:softEdge rad="1270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3" name="楕円 12"/>
          <p:cNvSpPr/>
          <p:nvPr/>
        </p:nvSpPr>
        <p:spPr bwMode="auto">
          <a:xfrm flipV="1">
            <a:off x="8193360" y="4708331"/>
            <a:ext cx="46441" cy="45719"/>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37" name="楕円 36"/>
          <p:cNvSpPr/>
          <p:nvPr/>
        </p:nvSpPr>
        <p:spPr bwMode="auto">
          <a:xfrm flipV="1">
            <a:off x="8345760" y="4860731"/>
            <a:ext cx="46441" cy="45719"/>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7930948" y="4576905"/>
                <a:ext cx="340221" cy="229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ja-JP" altLang="en-US" sz="800" i="1" smtClean="0">
                              <a:latin typeface="Cambria Math" panose="02040503050406030204" pitchFamily="18" charset="0"/>
                            </a:rPr>
                          </m:ctrlPr>
                        </m:radPr>
                        <m:deg/>
                        <m:e>
                          <m:r>
                            <a:rPr lang="en-US" altLang="ja-JP" sz="800" b="0" i="1" smtClean="0">
                              <a:latin typeface="Cambria Math" panose="02040503050406030204" pitchFamily="18" charset="0"/>
                            </a:rPr>
                            <m:t>2</m:t>
                          </m:r>
                        </m:e>
                      </m:rad>
                    </m:oMath>
                  </m:oMathPara>
                </a14:m>
                <a:endParaRPr kumimoji="1" lang="ja-JP" altLang="en-US" sz="8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7930948" y="4576905"/>
                <a:ext cx="340221" cy="22993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8313567" y="4747045"/>
                <a:ext cx="279820" cy="215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800" i="1" smtClean="0">
                          <a:latin typeface="Cambria Math" panose="02040503050406030204" pitchFamily="18" charset="0"/>
                        </a:rPr>
                        <m:t>𝜋</m:t>
                      </m:r>
                    </m:oMath>
                  </m:oMathPara>
                </a14:m>
                <a:endParaRPr kumimoji="1" lang="ja-JP" altLang="en-US" sz="8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8313567" y="4747045"/>
                <a:ext cx="279820" cy="215444"/>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8262774" y="5219320"/>
                <a:ext cx="311303"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ja-JP" sz="1000" i="1" smtClean="0">
                          <a:latin typeface="Cambria Math" panose="02040503050406030204" pitchFamily="18" charset="0"/>
                          <a:ea typeface="Cambria Math" panose="02040503050406030204" pitchFamily="18" charset="0"/>
                        </a:rPr>
                        <m:t>Ω</m:t>
                      </m:r>
                    </m:oMath>
                  </m:oMathPara>
                </a14:m>
                <a:endParaRPr kumimoji="1" lang="ja-JP" altLang="en-US" sz="10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8262774" y="5219320"/>
                <a:ext cx="311303" cy="246221"/>
              </a:xfrm>
              <a:prstGeom prst="rect">
                <a:avLst/>
              </a:prstGeom>
              <a:blipFill>
                <a:blip r:embed="rId11"/>
                <a:stretch>
                  <a:fillRect/>
                </a:stretch>
              </a:blipFill>
            </p:spPr>
            <p:txBody>
              <a:bodyPr/>
              <a:lstStyle/>
              <a:p>
                <a:r>
                  <a:rPr lang="ja-JP" altLang="en-US">
                    <a:noFill/>
                  </a:rPr>
                  <a:t> </a:t>
                </a:r>
              </a:p>
            </p:txBody>
          </p:sp>
        </mc:Fallback>
      </mc:AlternateContent>
      <p:grpSp>
        <p:nvGrpSpPr>
          <p:cNvPr id="50" name="Group 45"/>
          <p:cNvGrpSpPr>
            <a:grpSpLocks/>
          </p:cNvGrpSpPr>
          <p:nvPr/>
        </p:nvGrpSpPr>
        <p:grpSpPr bwMode="auto">
          <a:xfrm>
            <a:off x="5990532" y="4854767"/>
            <a:ext cx="319602" cy="974681"/>
            <a:chOff x="916" y="1565"/>
            <a:chExt cx="477" cy="1418"/>
          </a:xfr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3500000" scaled="1"/>
            <a:tileRect/>
          </a:gradFill>
          <a:effectLst>
            <a:outerShdw blurRad="50800" dist="38100" dir="5400000" algn="t" rotWithShape="0">
              <a:prstClr val="black">
                <a:alpha val="40000"/>
              </a:prstClr>
            </a:outerShdw>
            <a:reflection blurRad="6350" stA="52000" endA="300" endPos="35000" dir="5400000" sy="-100000" algn="bl" rotWithShape="0"/>
          </a:effectLst>
        </p:grpSpPr>
        <p:sp>
          <p:nvSpPr>
            <p:cNvPr id="51" name="Oval 2"/>
            <p:cNvSpPr>
              <a:spLocks noChangeArrowheads="1"/>
            </p:cNvSpPr>
            <p:nvPr/>
          </p:nvSpPr>
          <p:spPr bwMode="auto">
            <a:xfrm>
              <a:off x="998" y="1565"/>
              <a:ext cx="313" cy="313"/>
            </a:xfrm>
            <a:prstGeom prst="ellips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2" name="AutoShape 3"/>
            <p:cNvSpPr>
              <a:spLocks noChangeArrowheads="1"/>
            </p:cNvSpPr>
            <p:nvPr/>
          </p:nvSpPr>
          <p:spPr bwMode="auto">
            <a:xfrm rot="-5400000">
              <a:off x="965" y="1862"/>
              <a:ext cx="379" cy="379"/>
            </a:xfrm>
            <a:prstGeom prst="flowChartDelay">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3" name="Rectangle 4"/>
            <p:cNvSpPr>
              <a:spLocks noChangeArrowheads="1"/>
            </p:cNvSpPr>
            <p:nvPr/>
          </p:nvSpPr>
          <p:spPr bwMode="auto">
            <a:xfrm>
              <a:off x="965" y="2175"/>
              <a:ext cx="379" cy="29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nvGrpSpPr>
            <p:cNvPr id="54" name="Group 44"/>
            <p:cNvGrpSpPr>
              <a:grpSpLocks/>
            </p:cNvGrpSpPr>
            <p:nvPr/>
          </p:nvGrpSpPr>
          <p:grpSpPr bwMode="auto">
            <a:xfrm>
              <a:off x="988" y="2415"/>
              <a:ext cx="328" cy="568"/>
              <a:chOff x="965" y="2415"/>
              <a:chExt cx="375" cy="568"/>
            </a:xfrm>
            <a:grpFill/>
          </p:grpSpPr>
          <p:sp>
            <p:nvSpPr>
              <p:cNvPr id="57" name="AutoShape 5"/>
              <p:cNvSpPr>
                <a:spLocks noChangeArrowheads="1"/>
              </p:cNvSpPr>
              <p:nvPr/>
            </p:nvSpPr>
            <p:spPr bwMode="auto">
              <a:xfrm>
                <a:off x="965" y="2415"/>
                <a:ext cx="198" cy="568"/>
              </a:xfrm>
              <a:custGeom>
                <a:avLst/>
                <a:gdLst>
                  <a:gd name="T0" fmla="*/ 173 w 21600"/>
                  <a:gd name="T1" fmla="*/ 284 h 21600"/>
                  <a:gd name="T2" fmla="*/ 99 w 21600"/>
                  <a:gd name="T3" fmla="*/ 568 h 21600"/>
                  <a:gd name="T4" fmla="*/ 25 w 21600"/>
                  <a:gd name="T5" fmla="*/ 284 h 21600"/>
                  <a:gd name="T6" fmla="*/ 99 w 21600"/>
                  <a:gd name="T7" fmla="*/ 0 h 21600"/>
                  <a:gd name="T8" fmla="*/ 0 60000 65536"/>
                  <a:gd name="T9" fmla="*/ 0 60000 65536"/>
                  <a:gd name="T10" fmla="*/ 0 60000 65536"/>
                  <a:gd name="T11" fmla="*/ 0 60000 65536"/>
                  <a:gd name="T12" fmla="*/ 4473 w 21600"/>
                  <a:gd name="T13" fmla="*/ 4487 h 21600"/>
                  <a:gd name="T14" fmla="*/ 17127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 name="AutoShape 6"/>
              <p:cNvSpPr>
                <a:spLocks noChangeArrowheads="1"/>
              </p:cNvSpPr>
              <p:nvPr/>
            </p:nvSpPr>
            <p:spPr bwMode="auto">
              <a:xfrm>
                <a:off x="1142" y="2415"/>
                <a:ext cx="198" cy="568"/>
              </a:xfrm>
              <a:custGeom>
                <a:avLst/>
                <a:gdLst>
                  <a:gd name="T0" fmla="*/ 173 w 21600"/>
                  <a:gd name="T1" fmla="*/ 284 h 21600"/>
                  <a:gd name="T2" fmla="*/ 99 w 21600"/>
                  <a:gd name="T3" fmla="*/ 568 h 21600"/>
                  <a:gd name="T4" fmla="*/ 25 w 21600"/>
                  <a:gd name="T5" fmla="*/ 284 h 21600"/>
                  <a:gd name="T6" fmla="*/ 99 w 21600"/>
                  <a:gd name="T7" fmla="*/ 0 h 21600"/>
                  <a:gd name="T8" fmla="*/ 0 60000 65536"/>
                  <a:gd name="T9" fmla="*/ 0 60000 65536"/>
                  <a:gd name="T10" fmla="*/ 0 60000 65536"/>
                  <a:gd name="T11" fmla="*/ 0 60000 65536"/>
                  <a:gd name="T12" fmla="*/ 4473 w 21600"/>
                  <a:gd name="T13" fmla="*/ 4487 h 21600"/>
                  <a:gd name="T14" fmla="*/ 17127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55" name="AutoShape 12"/>
            <p:cNvSpPr>
              <a:spLocks noChangeArrowheads="1"/>
            </p:cNvSpPr>
            <p:nvPr/>
          </p:nvSpPr>
          <p:spPr bwMode="auto">
            <a:xfrm rot="-900000">
              <a:off x="1294" y="1944"/>
              <a:ext cx="99" cy="543"/>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6" name="AutoShape 43"/>
            <p:cNvSpPr>
              <a:spLocks noChangeArrowheads="1"/>
            </p:cNvSpPr>
            <p:nvPr/>
          </p:nvSpPr>
          <p:spPr bwMode="auto">
            <a:xfrm rot="900000" flipH="1">
              <a:off x="916" y="1944"/>
              <a:ext cx="99" cy="543"/>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3" name="スライド番号プレースホルダー 2">
            <a:extLst>
              <a:ext uri="{FF2B5EF4-FFF2-40B4-BE49-F238E27FC236}">
                <a16:creationId xmlns:a16="http://schemas.microsoft.com/office/drawing/2014/main" id="{866B03F6-C3F1-43AB-BE9E-DB208FB096D0}"/>
              </a:ext>
            </a:extLst>
          </p:cNvPr>
          <p:cNvSpPr>
            <a:spLocks noGrp="1"/>
          </p:cNvSpPr>
          <p:nvPr>
            <p:ph type="sldNum" sz="quarter" idx="12"/>
          </p:nvPr>
        </p:nvSpPr>
        <p:spPr/>
        <p:txBody>
          <a:bodyPr/>
          <a:lstStyle/>
          <a:p>
            <a:fld id="{45039B60-47CC-B140-9CBA-961842DD5C24}" type="slidenum">
              <a:rPr lang="en-US" altLang="ja-JP" smtClean="0"/>
              <a:pPr/>
              <a:t>13</a:t>
            </a:fld>
            <a:endParaRPr lang="en-US" altLang="ja-JP"/>
          </a:p>
        </p:txBody>
      </p:sp>
    </p:spTree>
    <p:extLst>
      <p:ext uri="{BB962C8B-B14F-4D97-AF65-F5344CB8AC3E}">
        <p14:creationId xmlns:p14="http://schemas.microsoft.com/office/powerpoint/2010/main" val="67205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kumimoji="0" lang="ja-JP" altLang="en-US">
                <a:solidFill>
                  <a:srgbClr val="000000"/>
                </a:solidFill>
                <a:latin typeface="HGP平成角ｺﾞｼｯｸ体W5AR" charset="0"/>
                <a:ea typeface="HGP平成角ｺﾞｼｯｸ体W5AR" charset="0"/>
                <a:cs typeface="HGP平成角ｺﾞｼｯｸ体W5AR" charset="0"/>
              </a:rPr>
              <a:t>相互法則が支配する数論の研究</a:t>
            </a:r>
          </a:p>
        </p:txBody>
      </p:sp>
      <p:grpSp>
        <p:nvGrpSpPr>
          <p:cNvPr id="29699" name="Group 4"/>
          <p:cNvGrpSpPr>
            <a:grpSpLocks/>
          </p:cNvGrpSpPr>
          <p:nvPr/>
        </p:nvGrpSpPr>
        <p:grpSpPr bwMode="auto">
          <a:xfrm>
            <a:off x="123825" y="533400"/>
            <a:ext cx="6149975" cy="2600325"/>
            <a:chOff x="72" y="336"/>
            <a:chExt cx="3576" cy="1638"/>
          </a:xfrm>
        </p:grpSpPr>
        <p:sp>
          <p:nvSpPr>
            <p:cNvPr id="29716"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7"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8"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9700"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9702" name="Group 10"/>
          <p:cNvGrpSpPr>
            <a:grpSpLocks/>
          </p:cNvGrpSpPr>
          <p:nvPr/>
        </p:nvGrpSpPr>
        <p:grpSpPr bwMode="auto">
          <a:xfrm>
            <a:off x="3136900" y="3733800"/>
            <a:ext cx="6548438" cy="2876550"/>
            <a:chOff x="1480" y="1952"/>
            <a:chExt cx="3808" cy="1812"/>
          </a:xfrm>
        </p:grpSpPr>
        <p:sp>
          <p:nvSpPr>
            <p:cNvPr id="29713"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4"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5"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9703" name="Rectangle 14"/>
          <p:cNvSpPr>
            <a:spLocks noChangeArrowheads="1"/>
          </p:cNvSpPr>
          <p:nvPr/>
        </p:nvSpPr>
        <p:spPr bwMode="auto">
          <a:xfrm>
            <a:off x="990600" y="990600"/>
            <a:ext cx="854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数理情報基礎論講座　佐藤潤也</a:t>
            </a:r>
          </a:p>
        </p:txBody>
      </p:sp>
      <p:sp>
        <p:nvSpPr>
          <p:cNvPr id="29704" name="Text Box 15"/>
          <p:cNvSpPr txBox="1">
            <a:spLocks noChangeArrowheads="1"/>
          </p:cNvSpPr>
          <p:nvPr/>
        </p:nvSpPr>
        <p:spPr bwMode="auto">
          <a:xfrm>
            <a:off x="5649913" y="1643063"/>
            <a:ext cx="23987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・類数公式</a:t>
            </a:r>
            <a:endParaRPr lang="en-US" altLang="ja-JP" sz="2400" dirty="0">
              <a:solidFill>
                <a:srgbClr val="008000"/>
              </a:solidFill>
              <a:latin typeface="HGP平成角ｺﾞｼｯｸ体W5AR" charset="0"/>
              <a:ea typeface="HGP平成角ｺﾞｼｯｸ体W5AR" charset="0"/>
              <a:cs typeface="HGP平成角ｺﾞｼｯｸ体W5AR" charset="0"/>
            </a:endParaRPr>
          </a:p>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・素数分布</a:t>
            </a:r>
            <a:endParaRPr lang="en-US" altLang="ja-JP" sz="2400" dirty="0">
              <a:solidFill>
                <a:srgbClr val="008000"/>
              </a:solidFill>
              <a:latin typeface="HGP平成角ｺﾞｼｯｸ体W5AR" charset="0"/>
              <a:ea typeface="HGP平成角ｺﾞｼｯｸ体W5AR" charset="0"/>
              <a:cs typeface="HGP平成角ｺﾞｼｯｸ体W5AR" charset="0"/>
            </a:endParaRPr>
          </a:p>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・ゼータ関数</a:t>
            </a:r>
            <a:endParaRPr lang="en-US" altLang="ja-JP" sz="2400" i="1" dirty="0">
              <a:solidFill>
                <a:srgbClr val="008000"/>
              </a:solidFill>
              <a:latin typeface="HGP平成角ｺﾞｼｯｸ体W5AR" charset="0"/>
              <a:ea typeface="HGP平成角ｺﾞｼｯｸ体W5AR" charset="0"/>
              <a:cs typeface="HGP平成角ｺﾞｼｯｸ体W5AR" charset="0"/>
            </a:endParaRPr>
          </a:p>
        </p:txBody>
      </p:sp>
      <p:pic>
        <p:nvPicPr>
          <p:cNvPr id="29705" name="Picture 16" descr="研究画像_satoh"/>
          <p:cNvPicPr>
            <a:picLocks noGrp="1" noChangeAspect="1" noChangeArrowheads="1"/>
          </p:cNvPicPr>
          <p:nvPr>
            <p:ph type="clipArt"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102100" y="3500438"/>
            <a:ext cx="5416550" cy="3857625"/>
          </a:xfrm>
        </p:spPr>
      </p:pic>
      <p:graphicFrame>
        <p:nvGraphicFramePr>
          <p:cNvPr id="29706" name="Object 19"/>
          <p:cNvGraphicFramePr>
            <a:graphicFrameLocks noChangeAspect="1"/>
          </p:cNvGraphicFramePr>
          <p:nvPr/>
        </p:nvGraphicFramePr>
        <p:xfrm>
          <a:off x="2941638" y="4071938"/>
          <a:ext cx="542925" cy="935037"/>
        </p:xfrm>
        <a:graphic>
          <a:graphicData uri="http://schemas.openxmlformats.org/presentationml/2006/ole">
            <mc:AlternateContent xmlns:mc="http://schemas.openxmlformats.org/markup-compatibility/2006">
              <mc:Choice xmlns:v="urn:schemas-microsoft-com:vml" Requires="v">
                <p:oleObj name="文書" r:id="rId4" imgW="114300" imgH="228600" progId="Word.Document.12">
                  <p:embed/>
                </p:oleObj>
              </mc:Choice>
              <mc:Fallback>
                <p:oleObj name="文書" r:id="rId4" imgW="114300" imgH="228600" progId="Word.Document.1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4071938"/>
                        <a:ext cx="5429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07" name="テキスト プレースホルダ 17"/>
          <p:cNvSpPr txBox="1">
            <a:spLocks/>
          </p:cNvSpPr>
          <p:nvPr/>
        </p:nvSpPr>
        <p:spPr bwMode="auto">
          <a:xfrm>
            <a:off x="696913" y="1500188"/>
            <a:ext cx="433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marL="342900" indent="-342900">
              <a:lnSpc>
                <a:spcPct val="80000"/>
              </a:lnSpc>
              <a:spcBef>
                <a:spcPct val="20000"/>
              </a:spcBef>
              <a:buClr>
                <a:schemeClr val="hlink"/>
              </a:buClr>
              <a:buSzPct val="110000"/>
              <a:buFont typeface="Wingdings" charset="0"/>
              <a:buChar char="n"/>
            </a:pPr>
            <a:r>
              <a:rPr lang="ja-JP" altLang="en-US">
                <a:latin typeface="HGP平成角ｺﾞｼｯｸ体W5AR" charset="0"/>
                <a:ea typeface="HGP平成角ｺﾞｼｯｸ体W5AR" charset="0"/>
                <a:cs typeface="HGP平成角ｺﾞｼｯｸ体W5AR" charset="0"/>
              </a:rPr>
              <a:t>べき剰余の相互法則</a:t>
            </a: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buFont typeface="Wingdings" charset="0"/>
              <a:buChar char="n"/>
            </a:pPr>
            <a:r>
              <a:rPr lang="ja-JP" altLang="en-US">
                <a:latin typeface="HGP平成角ｺﾞｼｯｸ体W5AR" charset="0"/>
                <a:ea typeface="HGP平成角ｺﾞｼｯｸ体W5AR" charset="0"/>
                <a:cs typeface="HGP平成角ｺﾞｼｯｸ体W5AR" charset="0"/>
              </a:rPr>
              <a:t>暗号</a:t>
            </a:r>
            <a:endParaRPr lang="en-US" altLang="ja-JP">
              <a:solidFill>
                <a:srgbClr val="002060"/>
              </a:solidFill>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ja-JP" altLang="en-US">
              <a:latin typeface="HGP平成角ｺﾞｼｯｸ体W5AR" charset="0"/>
              <a:ea typeface="HGP平成角ｺﾞｼｯｸ体W5AR" charset="0"/>
              <a:cs typeface="HGP平成角ｺﾞｼｯｸ体W5AR" charset="0"/>
            </a:endParaRPr>
          </a:p>
        </p:txBody>
      </p:sp>
      <p:graphicFrame>
        <p:nvGraphicFramePr>
          <p:cNvPr id="29708" name="Object 20"/>
          <p:cNvGraphicFramePr>
            <a:graphicFrameLocks noChangeAspect="1"/>
          </p:cNvGraphicFramePr>
          <p:nvPr/>
        </p:nvGraphicFramePr>
        <p:xfrm>
          <a:off x="928688" y="4429125"/>
          <a:ext cx="3560762" cy="1111250"/>
        </p:xfrm>
        <a:graphic>
          <a:graphicData uri="http://schemas.openxmlformats.org/presentationml/2006/ole">
            <mc:AlternateContent xmlns:mc="http://schemas.openxmlformats.org/markup-compatibility/2006">
              <mc:Choice xmlns:v="urn:schemas-microsoft-com:vml" Requires="v">
                <p:oleObj name="文書" r:id="rId6" imgW="1358900" imgH="457200" progId="Word.Document.12">
                  <p:embed/>
                </p:oleObj>
              </mc:Choice>
              <mc:Fallback>
                <p:oleObj name="文書" r:id="rId6" imgW="1358900" imgH="457200" progId="Word.Document.12">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4429125"/>
                        <a:ext cx="3560762"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09" name="テキスト プレースホルダ 17"/>
          <p:cNvSpPr txBox="1">
            <a:spLocks/>
          </p:cNvSpPr>
          <p:nvPr/>
        </p:nvSpPr>
        <p:spPr bwMode="auto">
          <a:xfrm>
            <a:off x="4799013" y="3643313"/>
            <a:ext cx="433387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marL="342900" indent="-342900">
              <a:lnSpc>
                <a:spcPct val="80000"/>
              </a:lnSpc>
              <a:spcBef>
                <a:spcPct val="20000"/>
              </a:spcBef>
              <a:buClr>
                <a:schemeClr val="hlink"/>
              </a:buClr>
              <a:buSzPct val="110000"/>
              <a:buFont typeface="Wingdings" charset="0"/>
              <a:buChar char="n"/>
            </a:pPr>
            <a:r>
              <a:rPr lang="en-US" altLang="ja-JP" i="1">
                <a:solidFill>
                  <a:srgbClr val="002060"/>
                </a:solidFill>
                <a:latin typeface="HGP平成角ｺﾞｼｯｸ体W5AR" charset="0"/>
                <a:ea typeface="HGP平成角ｺﾞｼｯｸ体W5AR" charset="0"/>
                <a:cs typeface="HGP平成角ｺﾞｼｯｸ体W5AR" charset="0"/>
              </a:rPr>
              <a:t>q-analogue</a:t>
            </a:r>
            <a:endParaRPr lang="en-US" altLang="ja-JP">
              <a:solidFill>
                <a:srgbClr val="002060"/>
              </a:solidFill>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ja-JP" altLang="en-US">
              <a:latin typeface="HGP平成角ｺﾞｼｯｸ体W5AR" charset="0"/>
              <a:ea typeface="HGP平成角ｺﾞｼｯｸ体W5AR" charset="0"/>
              <a:cs typeface="HGP平成角ｺﾞｼｯｸ体W5AR" charset="0"/>
            </a:endParaRPr>
          </a:p>
        </p:txBody>
      </p:sp>
      <p:sp>
        <p:nvSpPr>
          <p:cNvPr id="29710" name="Rectangle 22"/>
          <p:cNvSpPr>
            <a:spLocks noChangeArrowheads="1"/>
          </p:cNvSpPr>
          <p:nvPr/>
        </p:nvSpPr>
        <p:spPr bwMode="auto">
          <a:xfrm>
            <a:off x="508000" y="3619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ja-JP" altLang="en-US"/>
          </a:p>
        </p:txBody>
      </p:sp>
      <p:sp>
        <p:nvSpPr>
          <p:cNvPr id="29711" name="Rectangle 23"/>
          <p:cNvSpPr>
            <a:spLocks noChangeArrowheads="1"/>
          </p:cNvSpPr>
          <p:nvPr/>
        </p:nvSpPr>
        <p:spPr bwMode="auto">
          <a:xfrm>
            <a:off x="0" y="6762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graphicFrame>
        <p:nvGraphicFramePr>
          <p:cNvPr id="29712" name="Object 24"/>
          <p:cNvGraphicFramePr>
            <a:graphicFrameLocks noChangeAspect="1"/>
          </p:cNvGraphicFramePr>
          <p:nvPr/>
        </p:nvGraphicFramePr>
        <p:xfrm>
          <a:off x="774700" y="1857375"/>
          <a:ext cx="4875213" cy="2217738"/>
        </p:xfrm>
        <a:graphic>
          <a:graphicData uri="http://schemas.openxmlformats.org/presentationml/2006/ole">
            <mc:AlternateContent xmlns:mc="http://schemas.openxmlformats.org/markup-compatibility/2006">
              <mc:Choice xmlns:v="urn:schemas-microsoft-com:vml" Requires="v">
                <p:oleObj name="文書" r:id="rId8" imgW="1955800" imgH="901700" progId="Word.Document.12">
                  <p:embed/>
                </p:oleObj>
              </mc:Choice>
              <mc:Fallback>
                <p:oleObj name="文書" r:id="rId8" imgW="1955800" imgH="901700" progId="Word.Document.12">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700" y="1857375"/>
                        <a:ext cx="4875213"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B931DBF3-85FE-421C-AE41-3206D63D7828}"/>
              </a:ext>
            </a:extLst>
          </p:cNvPr>
          <p:cNvSpPr>
            <a:spLocks noGrp="1"/>
          </p:cNvSpPr>
          <p:nvPr>
            <p:ph type="sldNum" sz="quarter" idx="12"/>
          </p:nvPr>
        </p:nvSpPr>
        <p:spPr/>
        <p:txBody>
          <a:bodyPr/>
          <a:lstStyle/>
          <a:p>
            <a:fld id="{604EA317-CA0F-9D45-9FC9-0D61875FDB76}" type="slidenum">
              <a:rPr lang="en-US" altLang="ja-JP" smtClean="0"/>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sz="3600">
                <a:latin typeface="HG創英角ｺﾞｼｯｸUB" charset="0"/>
                <a:ea typeface="HG創英角ｺﾞｼｯｸUB" charset="0"/>
                <a:cs typeface="HG創英角ｺﾞｼｯｸUB" charset="0"/>
              </a:rPr>
              <a:t>研究室紹介</a:t>
            </a:r>
          </a:p>
        </p:txBody>
      </p:sp>
      <p:sp>
        <p:nvSpPr>
          <p:cNvPr id="3" name="コンテンツ プレースホルダー 2" descr="Rectangle: Click to edit Master text styles&#10;Second level&#10;Third level&#10;Fourth level&#10;Fifth level"/>
          <p:cNvSpPr>
            <a:spLocks noGrp="1"/>
          </p:cNvSpPr>
          <p:nvPr>
            <p:ph idx="1"/>
          </p:nvPr>
        </p:nvSpPr>
        <p:spPr/>
        <p:txBody>
          <a:bodyPr/>
          <a:lstStyle/>
          <a:p>
            <a:pPr>
              <a:defRPr/>
            </a:pPr>
            <a:r>
              <a:rPr lang="ja-JP" altLang="en-US" sz="4000" dirty="0">
                <a:solidFill>
                  <a:srgbClr val="0000FF"/>
                </a:solidFill>
                <a:latin typeface="HGP平成角ｺﾞｼｯｸ体W5AR" charset="0"/>
                <a:ea typeface="HGP平成角ｺﾞｼｯｸ体W5AR" charset="0"/>
                <a:cs typeface="HGP平成角ｺﾞｼｯｸ体W5AR" charset="0"/>
              </a:rPr>
              <a:t>数理情報基礎論講座</a:t>
            </a:r>
          </a:p>
          <a:p>
            <a:pPr>
              <a:defRPr/>
            </a:pPr>
            <a:r>
              <a:rPr lang="ja-JP" altLang="en-US" sz="4000" dirty="0">
                <a:solidFill>
                  <a:srgbClr val="FF0000"/>
                </a:solidFill>
                <a:latin typeface="HGP平成角ｺﾞｼｯｸ体W5AR" charset="0"/>
                <a:ea typeface="HGP平成角ｺﾞｼｯｸ体W5AR" charset="0"/>
                <a:cs typeface="HGP平成角ｺﾞｼｯｸ体W5AR" charset="0"/>
              </a:rPr>
              <a:t>数理情報モデル論講座</a:t>
            </a:r>
          </a:p>
          <a:p>
            <a:pPr marL="0" indent="0">
              <a:buFont typeface="Wingdings" charset="0"/>
              <a:buNone/>
              <a:defRPr/>
            </a:pPr>
            <a:endParaRPr lang="en-US" altLang="ja-JP" sz="4000" dirty="0">
              <a:solidFill>
                <a:srgbClr val="0000FF"/>
              </a:solidFill>
            </a:endParaRPr>
          </a:p>
          <a:p>
            <a:pPr marL="0" indent="0">
              <a:buFont typeface="Wingdings" charset="0"/>
              <a:buNone/>
              <a:defRPr/>
            </a:pPr>
            <a:endParaRPr lang="ja-JP" altLang="en-US" dirty="0">
              <a:solidFill>
                <a:srgbClr val="0000FF"/>
              </a:solidFill>
            </a:endParaRPr>
          </a:p>
        </p:txBody>
      </p:sp>
      <p:sp>
        <p:nvSpPr>
          <p:cNvPr id="2" name="スライド番号プレースホルダー 1">
            <a:extLst>
              <a:ext uri="{FF2B5EF4-FFF2-40B4-BE49-F238E27FC236}">
                <a16:creationId xmlns:a16="http://schemas.microsoft.com/office/drawing/2014/main" id="{80AE89A6-4993-4FB3-94CA-8FB0A62A794A}"/>
              </a:ext>
            </a:extLst>
          </p:cNvPr>
          <p:cNvSpPr>
            <a:spLocks noGrp="1"/>
          </p:cNvSpPr>
          <p:nvPr>
            <p:ph type="sldNum" sz="quarter" idx="12"/>
          </p:nvPr>
        </p:nvSpPr>
        <p:spPr/>
        <p:txBody>
          <a:bodyPr/>
          <a:lstStyle/>
          <a:p>
            <a:fld id="{B7D9A68D-3D7D-A746-BFC3-18AA4CFC24AA}" type="slidenum">
              <a:rPr lang="en-US" altLang="ja-JP" smtClean="0"/>
              <a:pPr/>
              <a:t>15</a:t>
            </a:fld>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量子グループ</a:t>
            </a:r>
            <a:endParaRPr kumimoji="0" lang="en-US" altLang="ja-JP" dirty="0">
              <a:solidFill>
                <a:srgbClr val="000000"/>
              </a:solidFill>
              <a:latin typeface="HGP平成角ｺﾞｼｯｸ体W5AR" charset="0"/>
              <a:ea typeface="HGP平成角ｺﾞｼｯｸ体W5AR" charset="0"/>
              <a:cs typeface="HGP平成角ｺﾞｼｯｸ体W5AR" charset="0"/>
            </a:endParaRPr>
          </a:p>
        </p:txBody>
      </p:sp>
      <p:sp>
        <p:nvSpPr>
          <p:cNvPr id="33795" name="Rectangle 3" descr="Rectangle: Click to edit Master text styles&#10;Second level&#10;Third level&#10;Fourth level&#10;Fifth level"/>
          <p:cNvSpPr>
            <a:spLocks noGrp="1" noChangeArrowheads="1"/>
          </p:cNvSpPr>
          <p:nvPr>
            <p:ph type="body" sz="half" idx="4294967295"/>
          </p:nvPr>
        </p:nvSpPr>
        <p:spPr>
          <a:xfrm>
            <a:off x="292869" y="2005971"/>
            <a:ext cx="4876155" cy="3223229"/>
          </a:xfrm>
        </p:spPr>
        <p:txBody>
          <a:bodyPr/>
          <a:lstStyle/>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量子情報理論：</a:t>
            </a:r>
            <a:r>
              <a:rPr lang="ja-JP" altLang="en-US" sz="1600" dirty="0">
                <a:latin typeface="HGP平成角ｺﾞｼｯｸ体W5AR" charset="0"/>
                <a:ea typeface="HGP平成角ｺﾞｼｯｸ体W5AR" charset="0"/>
                <a:cs typeface="HGP平成角ｺﾞｼｯｸ体W5AR" charset="0"/>
              </a:rPr>
              <a:t>物理（とくに量子論）が情報処理に課す究極の限界を明らかにする</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量子測定：</a:t>
            </a:r>
            <a:r>
              <a:rPr lang="ja-JP" altLang="en-US" sz="1600" dirty="0">
                <a:latin typeface="HGP平成角ｺﾞｼｯｸ体W5AR" charset="0"/>
                <a:ea typeface="HGP平成角ｺﾞｼｯｸ体W5AR" charset="0"/>
                <a:cs typeface="HGP平成角ｺﾞｼｯｸ体W5AR" charset="0"/>
              </a:rPr>
              <a:t>対象から情報を取り出す過程（量子の認識論）</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量子情報基礎：</a:t>
            </a:r>
            <a:r>
              <a:rPr lang="ja-JP" altLang="en-US" sz="1600" dirty="0">
                <a:latin typeface="HGP平成角ｺﾞｼｯｸ体W5AR" charset="0"/>
                <a:ea typeface="HGP平成角ｺﾞｼｯｸ体W5AR" charset="0"/>
                <a:cs typeface="HGP平成角ｺﾞｼｯｸ体W5AR" charset="0"/>
              </a:rPr>
              <a:t>情報理論的見地から物理を理解する</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量子統計：</a:t>
            </a:r>
            <a:r>
              <a:rPr kumimoji="0" lang="ja-JP" altLang="en-US" sz="1600" dirty="0">
                <a:latin typeface="HGP平成角ｺﾞｼｯｸ体W5AR" charset="0"/>
                <a:ea typeface="HGP平成角ｺﾞｼｯｸ体W5AR" charset="0"/>
                <a:cs typeface="HGP平成角ｺﾞｼｯｸ体W5AR" charset="0"/>
              </a:rPr>
              <a:t>量子決定理論（量子ゲーム理論に応用）</a:t>
            </a:r>
            <a:endParaRPr kumimoji="0" lang="en-US" altLang="ja-JP" sz="1600" dirty="0">
              <a:latin typeface="HGP平成角ｺﾞｼｯｸ体W5AR" charset="0"/>
              <a:ea typeface="HGP平成角ｺﾞｼｯｸ体W5AR" charset="0"/>
              <a:cs typeface="HGP平成角ｺﾞｼｯｸ体W5AR" charset="0"/>
            </a:endParaRPr>
          </a:p>
          <a:p>
            <a:pPr eaLnBrk="1" hangingPunct="1">
              <a:lnSpc>
                <a:spcPct val="70000"/>
              </a:lnSpc>
              <a:buFont typeface="Wingdings" charset="0"/>
              <a:buNone/>
            </a:pPr>
            <a:endParaRPr lang="en-US" altLang="ja-JP" sz="1800" dirty="0">
              <a:latin typeface="HGP平成角ｺﾞｼｯｸ体W5AR" charset="0"/>
              <a:ea typeface="HGP平成角ｺﾞｼｯｸ体W5AR" charset="0"/>
              <a:cs typeface="HGP平成角ｺﾞｼｯｸ体W5AR" charset="0"/>
            </a:endParaRPr>
          </a:p>
        </p:txBody>
      </p:sp>
      <p:grpSp>
        <p:nvGrpSpPr>
          <p:cNvPr id="33796" name="Group 4"/>
          <p:cNvGrpSpPr>
            <a:grpSpLocks/>
          </p:cNvGrpSpPr>
          <p:nvPr/>
        </p:nvGrpSpPr>
        <p:grpSpPr bwMode="auto">
          <a:xfrm>
            <a:off x="123825" y="533400"/>
            <a:ext cx="6149975" cy="2600325"/>
            <a:chOff x="72" y="336"/>
            <a:chExt cx="3576" cy="1638"/>
          </a:xfrm>
        </p:grpSpPr>
        <p:sp>
          <p:nvSpPr>
            <p:cNvPr id="33806"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7"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8"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33797"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33798" name="Group 10"/>
          <p:cNvGrpSpPr>
            <a:grpSpLocks/>
          </p:cNvGrpSpPr>
          <p:nvPr/>
        </p:nvGrpSpPr>
        <p:grpSpPr bwMode="auto">
          <a:xfrm>
            <a:off x="3136900" y="3733800"/>
            <a:ext cx="6548438" cy="2876550"/>
            <a:chOff x="1480" y="1952"/>
            <a:chExt cx="3808" cy="1812"/>
          </a:xfrm>
        </p:grpSpPr>
        <p:sp>
          <p:nvSpPr>
            <p:cNvPr id="33803"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4"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5"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pic>
        <p:nvPicPr>
          <p:cNvPr id="30722" name="Picture 2" descr="https://upload.wikimedia.org/wikipedia/commons/thumb/c/c8/Schroedingers_cat_film.svg/500px-Schroedingers_cat_film.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536" y="4509120"/>
            <a:ext cx="3285257" cy="21288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descr="Rectangle: Click to edit Master text styles&#10;Second level&#10;Third level&#10;Fourth level&#10;Fifth level"/>
          <p:cNvSpPr txBox="1">
            <a:spLocks noChangeArrowheads="1"/>
          </p:cNvSpPr>
          <p:nvPr/>
        </p:nvSpPr>
        <p:spPr bwMode="auto">
          <a:xfrm>
            <a:off x="5130372" y="1700808"/>
            <a:ext cx="4647164"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a:lstStyle>
          <a:p>
            <a:pPr marL="0" indent="0" eaLnBrk="1" hangingPunct="1">
              <a:buNone/>
            </a:pPr>
            <a:endParaRPr lang="en-US" altLang="ja-JP" sz="2000" kern="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量子計算量理論：</a:t>
            </a:r>
            <a:r>
              <a:rPr lang="ja-JP" altLang="en-US" sz="1600" dirty="0">
                <a:latin typeface="HGP平成角ｺﾞｼｯｸ体W5AR" charset="0"/>
                <a:ea typeface="HGP平成角ｺﾞｼｯｸ体W5AR" charset="0"/>
                <a:cs typeface="HGP平成角ｺﾞｼｯｸ体W5AR" charset="0"/>
              </a:rPr>
              <a:t>量子計算の理論的限界や様々な量子計算モデルにおける計算量の解析</a:t>
            </a:r>
            <a:endParaRPr lang="en-US" altLang="ja-JP" sz="1600" dirty="0">
              <a:solidFill>
                <a:srgbClr val="002060"/>
              </a:solidFill>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量子アルゴリズム：</a:t>
            </a:r>
            <a:r>
              <a:rPr lang="ja-JP" altLang="en-US" sz="1600" dirty="0">
                <a:latin typeface="HGP平成角ｺﾞｼｯｸ体W5AR" charset="0"/>
                <a:ea typeface="HGP平成角ｺﾞｼｯｸ体W5AR" charset="0"/>
                <a:cs typeface="HGP平成角ｺﾞｼｯｸ体W5AR" charset="0"/>
              </a:rPr>
              <a:t>量子計算で効率的に解ける問題の発見とアルゴリズムの提案</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暗号・通信への応用：</a:t>
            </a:r>
            <a:r>
              <a:rPr lang="ja-JP" altLang="en-US" sz="1600" dirty="0">
                <a:latin typeface="HGP平成角ｺﾞｼｯｸ体W5AR" charset="0"/>
                <a:ea typeface="HGP平成角ｺﾞｼｯｸ体W5AR" charset="0"/>
                <a:cs typeface="HGP平成角ｺﾞｼｯｸ体W5AR" charset="0"/>
              </a:rPr>
              <a:t>量子計算の理論を基にした暗号やネットワークの構築</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p:txBody>
      </p:sp>
      <p:sp>
        <p:nvSpPr>
          <p:cNvPr id="2" name="テキスト ボックス 1"/>
          <p:cNvSpPr txBox="1"/>
          <p:nvPr/>
        </p:nvSpPr>
        <p:spPr>
          <a:xfrm>
            <a:off x="200472" y="1268760"/>
            <a:ext cx="7963991" cy="707886"/>
          </a:xfrm>
          <a:prstGeom prst="rect">
            <a:avLst/>
          </a:prstGeom>
          <a:noFill/>
        </p:spPr>
        <p:txBody>
          <a:bodyPr wrap="square" rtlCol="0">
            <a:spAutoFit/>
          </a:bodyPr>
          <a:lstStyle/>
          <a:p>
            <a:pPr eaLnBrk="1" hangingPunct="1"/>
            <a:r>
              <a:rPr lang="ja-JP" altLang="en-US" b="1" dirty="0">
                <a:latin typeface="HGP平成角ｺﾞｼｯｸ体W5AR" charset="0"/>
                <a:ea typeface="HGP平成角ｺﾞｼｯｸ体W5AR" charset="0"/>
                <a:cs typeface="HGP平成角ｺﾞｼｯｸ体W5AR" charset="0"/>
              </a:rPr>
              <a:t>「情報」の自然法則を解明し，</a:t>
            </a:r>
            <a:endParaRPr lang="en-US" altLang="ja-JP" b="1" dirty="0">
              <a:latin typeface="HGP平成角ｺﾞｼｯｸ体W5AR" charset="0"/>
              <a:ea typeface="HGP平成角ｺﾞｼｯｸ体W5AR" charset="0"/>
              <a:cs typeface="HGP平成角ｺﾞｼｯｸ体W5AR" charset="0"/>
            </a:endParaRPr>
          </a:p>
          <a:p>
            <a:pPr eaLnBrk="1" hangingPunct="1"/>
            <a:r>
              <a:rPr lang="ja-JP" altLang="en-US" b="1" dirty="0">
                <a:latin typeface="HGP平成角ｺﾞｼｯｸ体W5AR" charset="0"/>
                <a:ea typeface="HGP平成角ｺﾞｼｯｸ体W5AR" charset="0"/>
                <a:cs typeface="HGP平成角ｺﾞｼｯｸ体W5AR" charset="0"/>
              </a:rPr>
              <a:t>　　新しい技術「量子情報技術」として社会への応用を目指す</a:t>
            </a:r>
            <a:endParaRPr lang="en-US" altLang="ja-JP" b="1" dirty="0">
              <a:latin typeface="HGP平成角ｺﾞｼｯｸ体W5AR" charset="0"/>
              <a:ea typeface="HGP平成角ｺﾞｼｯｸ体W5AR" charset="0"/>
              <a:cs typeface="HGP平成角ｺﾞｼｯｸ体W5AR" charset="0"/>
            </a:endParaRPr>
          </a:p>
        </p:txBody>
      </p:sp>
      <p:cxnSp>
        <p:nvCxnSpPr>
          <p:cNvPr id="16" name="直線コネクタ 2"/>
          <p:cNvCxnSpPr>
            <a:cxnSpLocks noChangeShapeType="1"/>
          </p:cNvCxnSpPr>
          <p:nvPr/>
        </p:nvCxnSpPr>
        <p:spPr bwMode="auto">
          <a:xfrm>
            <a:off x="6057850" y="4625454"/>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直線コネクタ 44"/>
          <p:cNvCxnSpPr>
            <a:cxnSpLocks noChangeShapeType="1"/>
          </p:cNvCxnSpPr>
          <p:nvPr/>
        </p:nvCxnSpPr>
        <p:spPr bwMode="auto">
          <a:xfrm>
            <a:off x="6057850" y="5058841"/>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直線コネクタ 45"/>
          <p:cNvCxnSpPr>
            <a:cxnSpLocks noChangeShapeType="1"/>
          </p:cNvCxnSpPr>
          <p:nvPr/>
        </p:nvCxnSpPr>
        <p:spPr bwMode="auto">
          <a:xfrm>
            <a:off x="6057850" y="5490641"/>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直線コネクタ 46"/>
          <p:cNvCxnSpPr>
            <a:cxnSpLocks noChangeShapeType="1"/>
          </p:cNvCxnSpPr>
          <p:nvPr/>
        </p:nvCxnSpPr>
        <p:spPr bwMode="auto">
          <a:xfrm>
            <a:off x="6057850" y="5849416"/>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 name="正方形/長方形 53"/>
          <p:cNvSpPr>
            <a:spLocks noChangeArrowheads="1"/>
          </p:cNvSpPr>
          <p:nvPr/>
        </p:nvSpPr>
        <p:spPr bwMode="auto">
          <a:xfrm>
            <a:off x="6291213" y="4554016"/>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1" name="正方形/長方形 54"/>
          <p:cNvSpPr>
            <a:spLocks noChangeArrowheads="1"/>
          </p:cNvSpPr>
          <p:nvPr/>
        </p:nvSpPr>
        <p:spPr bwMode="auto">
          <a:xfrm>
            <a:off x="6291213" y="5706541"/>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2" name="正方形/長方形 59"/>
          <p:cNvSpPr>
            <a:spLocks noChangeArrowheads="1"/>
          </p:cNvSpPr>
          <p:nvPr/>
        </p:nvSpPr>
        <p:spPr bwMode="auto">
          <a:xfrm>
            <a:off x="6291213" y="49143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3" name="正方形/長方形 60"/>
          <p:cNvSpPr>
            <a:spLocks noChangeArrowheads="1"/>
          </p:cNvSpPr>
          <p:nvPr/>
        </p:nvSpPr>
        <p:spPr bwMode="auto">
          <a:xfrm>
            <a:off x="6291213" y="53461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cxnSp>
        <p:nvCxnSpPr>
          <p:cNvPr id="24" name="直線コネクタ 14"/>
          <p:cNvCxnSpPr>
            <a:cxnSpLocks noChangeShapeType="1"/>
          </p:cNvCxnSpPr>
          <p:nvPr/>
        </p:nvCxnSpPr>
        <p:spPr bwMode="auto">
          <a:xfrm>
            <a:off x="6875413" y="4625454"/>
            <a:ext cx="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正方形/長方形 64"/>
          <p:cNvSpPr>
            <a:spLocks noChangeArrowheads="1"/>
          </p:cNvSpPr>
          <p:nvPr/>
        </p:nvSpPr>
        <p:spPr bwMode="auto">
          <a:xfrm>
            <a:off x="6759525" y="4914379"/>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cxnSp>
        <p:nvCxnSpPr>
          <p:cNvPr id="26" name="直線コネクタ 17"/>
          <p:cNvCxnSpPr>
            <a:cxnSpLocks noChangeShapeType="1"/>
          </p:cNvCxnSpPr>
          <p:nvPr/>
        </p:nvCxnSpPr>
        <p:spPr bwMode="auto">
          <a:xfrm>
            <a:off x="7304038" y="4625454"/>
            <a:ext cx="1587"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正方形/長方形 67"/>
          <p:cNvSpPr>
            <a:spLocks noChangeArrowheads="1"/>
          </p:cNvSpPr>
          <p:nvPr/>
        </p:nvSpPr>
        <p:spPr bwMode="auto">
          <a:xfrm>
            <a:off x="7197675" y="5346179"/>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cxnSp>
        <p:nvCxnSpPr>
          <p:cNvPr id="28" name="直線コネクタ 19"/>
          <p:cNvCxnSpPr>
            <a:cxnSpLocks noChangeShapeType="1"/>
          </p:cNvCxnSpPr>
          <p:nvPr/>
        </p:nvCxnSpPr>
        <p:spPr bwMode="auto">
          <a:xfrm>
            <a:off x="7761238" y="4625454"/>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正方形/長方形 71"/>
          <p:cNvSpPr>
            <a:spLocks noChangeArrowheads="1"/>
          </p:cNvSpPr>
          <p:nvPr/>
        </p:nvSpPr>
        <p:spPr bwMode="auto">
          <a:xfrm>
            <a:off x="7665988" y="5706541"/>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sp>
        <p:nvSpPr>
          <p:cNvPr id="30" name="正方形/長方形 72"/>
          <p:cNvSpPr>
            <a:spLocks noChangeArrowheads="1"/>
          </p:cNvSpPr>
          <p:nvPr/>
        </p:nvSpPr>
        <p:spPr bwMode="auto">
          <a:xfrm>
            <a:off x="8164463" y="4554016"/>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1" name="正方形/長方形 73"/>
          <p:cNvSpPr>
            <a:spLocks noChangeArrowheads="1"/>
          </p:cNvSpPr>
          <p:nvPr/>
        </p:nvSpPr>
        <p:spPr bwMode="auto">
          <a:xfrm>
            <a:off x="8164463" y="5706541"/>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2" name="正方形/長方形 74"/>
          <p:cNvSpPr>
            <a:spLocks noChangeArrowheads="1"/>
          </p:cNvSpPr>
          <p:nvPr/>
        </p:nvSpPr>
        <p:spPr bwMode="auto">
          <a:xfrm>
            <a:off x="8164463" y="49143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3" name="正方形/長方形 75"/>
          <p:cNvSpPr>
            <a:spLocks noChangeArrowheads="1"/>
          </p:cNvSpPr>
          <p:nvPr/>
        </p:nvSpPr>
        <p:spPr bwMode="auto">
          <a:xfrm>
            <a:off x="8164463" y="53461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pic>
        <p:nvPicPr>
          <p:cNvPr id="34"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97475" y="4365104"/>
            <a:ext cx="381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47842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52160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56478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60512" y="864801"/>
            <a:ext cx="9059304" cy="461665"/>
          </a:xfrm>
          <a:prstGeom prst="rect">
            <a:avLst/>
          </a:prstGeom>
          <a:noFill/>
        </p:spPr>
        <p:txBody>
          <a:bodyPr wrap="square" rtlCol="0">
            <a:spAutoFit/>
          </a:bodyPr>
          <a:lstStyle/>
          <a:p>
            <a:pPr algn="r"/>
            <a:r>
              <a:rPr kumimoji="0" lang="ja-JP" altLang="en-US" sz="2400" b="1" dirty="0">
                <a:latin typeface="HGP平成角ｺﾞｼｯｸ体W5AR" charset="0"/>
                <a:ea typeface="HGP平成角ｺﾞｼｯｸ体W5AR" charset="0"/>
                <a:cs typeface="HGP平成角ｺﾞｼｯｸ体W5AR" charset="0"/>
              </a:rPr>
              <a:t>数理情報モデル論</a:t>
            </a:r>
            <a:r>
              <a:rPr kumimoji="0" lang="ja-JP" altLang="en-US" sz="2400" b="1">
                <a:latin typeface="HGP平成角ｺﾞｼｯｸ体W5AR" charset="0"/>
                <a:ea typeface="HGP平成角ｺﾞｼｯｸ体W5AR" charset="0"/>
                <a:cs typeface="HGP平成角ｺﾞｼｯｸ体W5AR" charset="0"/>
              </a:rPr>
              <a:t>講座 ブシェーミ</a:t>
            </a:r>
            <a:r>
              <a:rPr kumimoji="0" lang="en-US" altLang="ja-JP" sz="2400" b="1" dirty="0">
                <a:latin typeface="HGP平成角ｺﾞｼｯｸ体W5AR" charset="0"/>
                <a:ea typeface="HGP平成角ｺﾞｼｯｸ体W5AR" charset="0"/>
                <a:cs typeface="HGP平成角ｺﾞｼｯｸ体W5AR" charset="0"/>
              </a:rPr>
              <a:t> F.</a:t>
            </a:r>
            <a:r>
              <a:rPr kumimoji="0" lang="ja-JP" altLang="en-US" sz="2400" b="1">
                <a:latin typeface="HGP平成角ｺﾞｼｯｸ体W5AR" charset="0"/>
                <a:ea typeface="HGP平成角ｺﾞｼｯｸ体W5AR" charset="0"/>
                <a:cs typeface="HGP平成角ｺﾞｼｯｸ体W5AR" charset="0"/>
              </a:rPr>
              <a:t>・</a:t>
            </a:r>
            <a:r>
              <a:rPr kumimoji="0" lang="ja-JP" altLang="en-US" sz="2400" b="1" dirty="0">
                <a:latin typeface="HGP平成角ｺﾞｼｯｸ体W5AR" charset="0"/>
                <a:ea typeface="HGP平成角ｺﾞｼｯｸ体W5AR" charset="0"/>
                <a:cs typeface="HGP平成角ｺﾞｼｯｸ体W5AR" charset="0"/>
              </a:rPr>
              <a:t>西村</a:t>
            </a:r>
            <a:r>
              <a:rPr kumimoji="0" lang="ja-JP" altLang="en-US" sz="2400" b="1">
                <a:latin typeface="HGP平成角ｺﾞｼｯｸ体W5AR" charset="0"/>
                <a:ea typeface="HGP平成角ｺﾞｼｯｸ体W5AR" charset="0"/>
                <a:cs typeface="HGP平成角ｺﾞｼｯｸ体W5AR" charset="0"/>
              </a:rPr>
              <a:t>治道・加藤晃太郎</a:t>
            </a:r>
            <a:endParaRPr kumimoji="1" lang="ja-JP" altLang="en-US" sz="2400" b="1" dirty="0"/>
          </a:p>
        </p:txBody>
      </p:sp>
      <p:sp>
        <p:nvSpPr>
          <p:cNvPr id="4" name="スライド番号プレースホルダー 3">
            <a:extLst>
              <a:ext uri="{FF2B5EF4-FFF2-40B4-BE49-F238E27FC236}">
                <a16:creationId xmlns:a16="http://schemas.microsoft.com/office/drawing/2014/main" id="{A77B29F7-E433-4D31-9918-A0309212EFC1}"/>
              </a:ext>
            </a:extLst>
          </p:cNvPr>
          <p:cNvSpPr>
            <a:spLocks noGrp="1"/>
          </p:cNvSpPr>
          <p:nvPr>
            <p:ph type="sldNum" sz="quarter" idx="12"/>
          </p:nvPr>
        </p:nvSpPr>
        <p:spPr/>
        <p:txBody>
          <a:bodyPr/>
          <a:lstStyle/>
          <a:p>
            <a:fld id="{E7E761B5-2A13-B847-A883-EE8699A304F9}" type="slidenum">
              <a:rPr lang="en-US" altLang="ja-JP" smtClean="0"/>
              <a:pPr/>
              <a:t>16</a:t>
            </a:fld>
            <a:endParaRPr lang="en-US" altLang="ja-JP"/>
          </a:p>
        </p:txBody>
      </p:sp>
    </p:spTree>
    <p:extLst>
      <p:ext uri="{BB962C8B-B14F-4D97-AF65-F5344CB8AC3E}">
        <p14:creationId xmlns:p14="http://schemas.microsoft.com/office/powerpoint/2010/main" val="181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最適化アルゴリズム</a:t>
            </a:r>
            <a:endParaRPr kumimoji="0" lang="en-US" altLang="ja-JP" dirty="0">
              <a:solidFill>
                <a:srgbClr val="000000"/>
              </a:solidFill>
              <a:latin typeface="HGP平成角ｺﾞｼｯｸ体W5AR" charset="0"/>
              <a:ea typeface="HGP平成角ｺﾞｼｯｸ体W5AR" charset="0"/>
              <a:cs typeface="HGP平成角ｺﾞｼｯｸ体W5AR" charset="0"/>
            </a:endParaRPr>
          </a:p>
        </p:txBody>
      </p:sp>
      <p:grpSp>
        <p:nvGrpSpPr>
          <p:cNvPr id="37892" name="Group 4"/>
          <p:cNvGrpSpPr>
            <a:grpSpLocks/>
          </p:cNvGrpSpPr>
          <p:nvPr/>
        </p:nvGrpSpPr>
        <p:grpSpPr bwMode="auto">
          <a:xfrm>
            <a:off x="123825" y="533400"/>
            <a:ext cx="6149975" cy="2600325"/>
            <a:chOff x="72" y="336"/>
            <a:chExt cx="3576" cy="1638"/>
          </a:xfrm>
        </p:grpSpPr>
        <p:sp>
          <p:nvSpPr>
            <p:cNvPr id="37905"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37906"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37907"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grpSp>
      <p:sp>
        <p:nvSpPr>
          <p:cNvPr id="37895" name="Rectangle 14"/>
          <p:cNvSpPr>
            <a:spLocks noChangeArrowheads="1"/>
          </p:cNvSpPr>
          <p:nvPr/>
        </p:nvSpPr>
        <p:spPr bwMode="auto">
          <a:xfrm>
            <a:off x="920552" y="895290"/>
            <a:ext cx="8613973" cy="854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柳浦睦憲，小野廣隆，大舘陽太，栗田和宏</a:t>
            </a:r>
            <a:endParaRPr kumimoji="0" lang="en-US" altLang="ja-JP" sz="2400" dirty="0">
              <a:latin typeface="HGP平成角ｺﾞｼｯｸ体W5AR" charset="0"/>
              <a:ea typeface="HGP平成角ｺﾞｼｯｸ体W5AR" charset="0"/>
              <a:cs typeface="HGP平成角ｺﾞｼｯｸ体W5AR" charset="0"/>
            </a:endParaRPr>
          </a:p>
          <a:p>
            <a:pPr algn="r" eaLnBrk="1" hangingPunct="1"/>
            <a:r>
              <a:rPr kumimoji="0" lang="ja-JP" altLang="en-US" sz="2400" dirty="0">
                <a:latin typeface="HGP平成角ｺﾞｼｯｸ体W5AR" charset="0"/>
                <a:ea typeface="HGP平成角ｺﾞｼｯｸ体W5AR" charset="0"/>
                <a:cs typeface="HGP平成角ｺﾞｼｯｸ体W5AR" charset="0"/>
              </a:rPr>
              <a:t>　　　　　　</a:t>
            </a:r>
          </a:p>
        </p:txBody>
      </p:sp>
      <p:sp>
        <p:nvSpPr>
          <p:cNvPr id="22" name="テキスト ボックス 13"/>
          <p:cNvSpPr txBox="1">
            <a:spLocks noChangeArrowheads="1"/>
          </p:cNvSpPr>
          <p:nvPr/>
        </p:nvSpPr>
        <p:spPr bwMode="auto">
          <a:xfrm>
            <a:off x="1136576" y="1611418"/>
            <a:ext cx="712727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2400" dirty="0">
                <a:latin typeface="ＭＳ Ｐゴシック" charset="0"/>
                <a:ea typeface="ＭＳ Ｐゴシック" charset="0"/>
                <a:cs typeface="ＭＳ Ｐゴシック" charset="0"/>
              </a:rPr>
              <a:t>様々な分野における「問題解決」</a:t>
            </a:r>
            <a:br>
              <a:rPr lang="en-US" altLang="ja-JP" sz="2400" dirty="0">
                <a:latin typeface="ＭＳ Ｐゴシック" charset="0"/>
                <a:ea typeface="ＭＳ Ｐゴシック" charset="0"/>
                <a:cs typeface="ＭＳ Ｐゴシック" charset="0"/>
              </a:rPr>
            </a:br>
            <a:r>
              <a:rPr lang="ja-JP" altLang="en-US" sz="2400" dirty="0">
                <a:latin typeface="ＭＳ Ｐゴシック" charset="0"/>
                <a:ea typeface="ＭＳ Ｐゴシック" charset="0"/>
                <a:cs typeface="ＭＳ Ｐゴシック" charset="0"/>
              </a:rPr>
              <a:t>＝ 組合せ最適化問題に対する高速アルゴリズム設計</a:t>
            </a:r>
          </a:p>
        </p:txBody>
      </p:sp>
      <p:sp>
        <p:nvSpPr>
          <p:cNvPr id="4" name="テキスト ボックス 3"/>
          <p:cNvSpPr txBox="1"/>
          <p:nvPr/>
        </p:nvSpPr>
        <p:spPr>
          <a:xfrm>
            <a:off x="6249144" y="3023581"/>
            <a:ext cx="3163145" cy="14414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98000" indent="-198000" eaLnBrk="1" hangingPunct="1">
              <a:lnSpc>
                <a:spcPct val="110000"/>
              </a:lnSpc>
              <a:buFont typeface="Wingdings" charset="2"/>
              <a:buChar char="§"/>
            </a:pPr>
            <a:r>
              <a:rPr lang="ja-JP" altLang="en-US" b="1" dirty="0">
                <a:solidFill>
                  <a:schemeClr val="tx1"/>
                </a:solidFill>
                <a:latin typeface="ＭＳ Ｐゴシック"/>
                <a:ea typeface="ＭＳ Ｐゴシック"/>
                <a:cs typeface="ＭＳ Ｐゴシック"/>
              </a:rPr>
              <a:t>分枝限定法</a:t>
            </a:r>
            <a:endParaRPr lang="en-US" altLang="ja-JP" b="1" dirty="0">
              <a:solidFill>
                <a:schemeClr val="tx1"/>
              </a:solidFill>
              <a:latin typeface="ＭＳ Ｐゴシック"/>
              <a:ea typeface="ＭＳ Ｐゴシック"/>
              <a:cs typeface="ＭＳ Ｐゴシック"/>
            </a:endParaRPr>
          </a:p>
          <a:p>
            <a:pPr marL="198000" indent="-198000" eaLnBrk="1" hangingPunct="1">
              <a:lnSpc>
                <a:spcPct val="110000"/>
              </a:lnSpc>
              <a:buFont typeface="Wingdings" charset="2"/>
              <a:buChar char="§"/>
            </a:pPr>
            <a:r>
              <a:rPr lang="ja-JP" altLang="en-US" b="1" dirty="0">
                <a:solidFill>
                  <a:schemeClr val="tx1"/>
                </a:solidFill>
                <a:latin typeface="ＭＳ Ｐゴシック"/>
                <a:ea typeface="ＭＳ Ｐゴシック"/>
                <a:cs typeface="ＭＳ Ｐゴシック"/>
              </a:rPr>
              <a:t>メタヒューリスティクス</a:t>
            </a:r>
            <a:endParaRPr lang="en-US" altLang="ja-JP" b="1" dirty="0">
              <a:solidFill>
                <a:schemeClr val="tx1"/>
              </a:solidFill>
              <a:latin typeface="ＭＳ Ｐゴシック"/>
              <a:ea typeface="ＭＳ Ｐゴシック"/>
              <a:cs typeface="ＭＳ Ｐゴシック"/>
            </a:endParaRPr>
          </a:p>
          <a:p>
            <a:pPr marL="468000" lvl="1" indent="-216000" eaLnBrk="1" hangingPunct="1">
              <a:lnSpc>
                <a:spcPct val="110000"/>
              </a:lnSpc>
              <a:buSzPct val="51000"/>
              <a:buFont typeface="Wingdings" charset="2"/>
              <a:buChar char="²"/>
            </a:pPr>
            <a:r>
              <a:rPr lang="ja-JP" altLang="en-US" b="1" dirty="0">
                <a:solidFill>
                  <a:schemeClr val="tx1"/>
                </a:solidFill>
                <a:latin typeface="ＭＳ Ｐゴシック"/>
                <a:ea typeface="ＭＳ Ｐゴシック"/>
                <a:cs typeface="ＭＳ Ｐゴシック"/>
              </a:rPr>
              <a:t>遺伝アルゴリズム</a:t>
            </a:r>
            <a:endParaRPr lang="en-US" altLang="ja-JP" b="1" dirty="0">
              <a:solidFill>
                <a:schemeClr val="tx1"/>
              </a:solidFill>
              <a:latin typeface="ＭＳ Ｐゴシック"/>
              <a:ea typeface="ＭＳ Ｐゴシック"/>
              <a:cs typeface="ＭＳ Ｐゴシック"/>
            </a:endParaRPr>
          </a:p>
          <a:p>
            <a:pPr marL="468000" lvl="1" indent="-216000" eaLnBrk="1" hangingPunct="1">
              <a:lnSpc>
                <a:spcPct val="110000"/>
              </a:lnSpc>
              <a:buSzPct val="51000"/>
              <a:buFont typeface="Wingdings" charset="2"/>
              <a:buChar char="²"/>
            </a:pPr>
            <a:r>
              <a:rPr kumimoji="1" lang="ja-JP" altLang="en-US" b="1" dirty="0">
                <a:solidFill>
                  <a:schemeClr val="tx1"/>
                </a:solidFill>
                <a:latin typeface="ＭＳ Ｐゴシック"/>
                <a:ea typeface="ＭＳ Ｐゴシック"/>
                <a:cs typeface="ＭＳ Ｐゴシック"/>
              </a:rPr>
              <a:t>タブー探索</a:t>
            </a:r>
            <a:endParaRPr kumimoji="1" lang="en-US" altLang="ja-JP" b="1" dirty="0">
              <a:solidFill>
                <a:schemeClr val="tx1"/>
              </a:solidFill>
              <a:latin typeface="ＭＳ Ｐゴシック"/>
              <a:ea typeface="ＭＳ Ｐゴシック"/>
              <a:cs typeface="ＭＳ Ｐゴシック"/>
            </a:endParaRPr>
          </a:p>
        </p:txBody>
      </p:sp>
      <p:sp>
        <p:nvSpPr>
          <p:cNvPr id="3" name="テキスト ボックス 2"/>
          <p:cNvSpPr txBox="1"/>
          <p:nvPr/>
        </p:nvSpPr>
        <p:spPr>
          <a:xfrm>
            <a:off x="6369415" y="2564904"/>
            <a:ext cx="2912820" cy="425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kumimoji="1" lang="ja-JP" altLang="en-US" dirty="0">
                <a:latin typeface="ＭＳ Ｐゴシック"/>
                <a:ea typeface="ＭＳ Ｐゴシック"/>
                <a:cs typeface="ＭＳ Ｐゴシック"/>
              </a:rPr>
              <a:t>実践アルゴリズム開発</a:t>
            </a:r>
          </a:p>
        </p:txBody>
      </p:sp>
      <p:sp>
        <p:nvSpPr>
          <p:cNvPr id="30" name="テキスト ボックス 29"/>
          <p:cNvSpPr txBox="1"/>
          <p:nvPr/>
        </p:nvSpPr>
        <p:spPr>
          <a:xfrm>
            <a:off x="6369415" y="5066299"/>
            <a:ext cx="3384376" cy="14051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98000" indent="-198000">
              <a:lnSpc>
                <a:spcPct val="110000"/>
              </a:lnSpc>
              <a:buFont typeface="Wingdings" charset="2"/>
              <a:buChar char="§"/>
            </a:pPr>
            <a:r>
              <a:rPr lang="ja-JP" altLang="en-US" b="1" dirty="0">
                <a:latin typeface="ＭＳ Ｐゴシック"/>
                <a:ea typeface="ＭＳ Ｐゴシック"/>
                <a:cs typeface="ＭＳ Ｐゴシック"/>
              </a:rPr>
              <a:t>近似アルゴリズム精度</a:t>
            </a:r>
            <a:r>
              <a:rPr kumimoji="1" lang="ja-JP" altLang="en-US" b="1" dirty="0">
                <a:latin typeface="ＭＳ Ｐゴシック"/>
                <a:ea typeface="ＭＳ Ｐゴシック"/>
                <a:cs typeface="ＭＳ Ｐゴシック"/>
              </a:rPr>
              <a:t>解析</a:t>
            </a:r>
            <a:endParaRPr kumimoji="1"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kumimoji="1" lang="ja-JP" altLang="en-US" b="1" dirty="0">
                <a:latin typeface="ＭＳ Ｐゴシック"/>
                <a:ea typeface="ＭＳ Ｐゴシック"/>
                <a:cs typeface="ＭＳ Ｐゴシック"/>
              </a:rPr>
              <a:t>パラメータ化アルゴリズム</a:t>
            </a:r>
            <a:endParaRPr kumimoji="1"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lang="ja-JP" altLang="en-US" b="1" dirty="0">
                <a:latin typeface="ＭＳ Ｐゴシック"/>
                <a:ea typeface="ＭＳ Ｐゴシック"/>
                <a:cs typeface="ＭＳ Ｐゴシック"/>
              </a:rPr>
              <a:t>計算</a:t>
            </a:r>
            <a:r>
              <a:rPr lang="ja-JP" altLang="en-US" b="1">
                <a:latin typeface="ＭＳ Ｐゴシック"/>
                <a:ea typeface="ＭＳ Ｐゴシック"/>
                <a:cs typeface="ＭＳ Ｐゴシック"/>
              </a:rPr>
              <a:t>困難性分析</a:t>
            </a:r>
            <a:endParaRPr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kumimoji="1" lang="ja-JP" altLang="en-US" b="1">
                <a:latin typeface="ＭＳ Ｐゴシック"/>
                <a:ea typeface="ＭＳ Ｐゴシック"/>
                <a:cs typeface="ＭＳ Ｐゴシック"/>
              </a:rPr>
              <a:t>グラフ幅パラメータ</a:t>
            </a:r>
            <a:endParaRPr kumimoji="1" lang="en-US" altLang="ja-JP" b="1" dirty="0">
              <a:latin typeface="ＭＳ Ｐゴシック"/>
              <a:ea typeface="ＭＳ Ｐゴシック"/>
              <a:cs typeface="ＭＳ Ｐゴシック"/>
            </a:endParaRPr>
          </a:p>
        </p:txBody>
      </p:sp>
      <p:sp>
        <p:nvSpPr>
          <p:cNvPr id="28" name="テキスト ボックス 27"/>
          <p:cNvSpPr txBox="1"/>
          <p:nvPr/>
        </p:nvSpPr>
        <p:spPr>
          <a:xfrm>
            <a:off x="6369415" y="4591895"/>
            <a:ext cx="2772733" cy="425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kumimoji="1" lang="ja-JP" altLang="en-US" dirty="0">
                <a:latin typeface="ＭＳ Ｐゴシック"/>
                <a:ea typeface="ＭＳ Ｐゴシック"/>
                <a:cs typeface="ＭＳ Ｐゴシック"/>
              </a:rPr>
              <a:t>アルゴリズム設計理論</a:t>
            </a:r>
          </a:p>
        </p:txBody>
      </p:sp>
      <p:pic>
        <p:nvPicPr>
          <p:cNvPr id="29" name="図 18" descr="trousers.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265" y="2986418"/>
            <a:ext cx="4220019" cy="1326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図 15" descr="3dPacking.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72665" y="2924944"/>
            <a:ext cx="2232463" cy="1933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正方形/長方形 7"/>
          <p:cNvSpPr/>
          <p:nvPr/>
        </p:nvSpPr>
        <p:spPr>
          <a:xfrm>
            <a:off x="552342" y="4149200"/>
            <a:ext cx="5102679"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r>
              <a:rPr lang="ja-JP" altLang="en-US" dirty="0">
                <a:latin typeface="ＭＳ Ｐゴシック" charset="0"/>
                <a:ea typeface="ＭＳ Ｐゴシック" charset="0"/>
                <a:cs typeface="ＭＳ Ｐゴシック" charset="0"/>
              </a:rPr>
              <a:t>問題解決のための汎用ソルバーの設計・開発</a:t>
            </a:r>
          </a:p>
        </p:txBody>
      </p:sp>
      <p:pic>
        <p:nvPicPr>
          <p:cNvPr id="34" name="図 16" descr="japan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33228" y="4930634"/>
            <a:ext cx="3771900" cy="146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F94921D9-9F66-5B47-B842-D7C04EE759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l="23229" r="24102"/>
          <a:stretch/>
        </p:blipFill>
        <p:spPr>
          <a:xfrm>
            <a:off x="-18126" y="4598425"/>
            <a:ext cx="2400400" cy="2132856"/>
          </a:xfrm>
          <a:prstGeom prst="rect">
            <a:avLst/>
          </a:prstGeom>
        </p:spPr>
      </p:pic>
      <p:sp>
        <p:nvSpPr>
          <p:cNvPr id="2" name="スライド番号プレースホルダー 1">
            <a:extLst>
              <a:ext uri="{FF2B5EF4-FFF2-40B4-BE49-F238E27FC236}">
                <a16:creationId xmlns:a16="http://schemas.microsoft.com/office/drawing/2014/main" id="{48033CA4-D9D2-49A2-A562-6A7582117033}"/>
              </a:ext>
            </a:extLst>
          </p:cNvPr>
          <p:cNvSpPr>
            <a:spLocks noGrp="1"/>
          </p:cNvSpPr>
          <p:nvPr>
            <p:ph type="sldNum" sz="quarter" idx="12"/>
          </p:nvPr>
        </p:nvSpPr>
        <p:spPr>
          <a:xfrm>
            <a:off x="7099300" y="6381328"/>
            <a:ext cx="2063750" cy="457200"/>
          </a:xfrm>
        </p:spPr>
        <p:txBody>
          <a:bodyPr/>
          <a:lstStyle/>
          <a:p>
            <a:fld id="{E7E761B5-2A13-B847-A883-EE8699A304F9}" type="slidenum">
              <a:rPr lang="en-US" altLang="ja-JP" smtClean="0"/>
              <a:pPr/>
              <a:t>17</a:t>
            </a:fld>
            <a:endParaRPr lang="en-US" altLang="ja-JP" dirty="0"/>
          </a:p>
        </p:txBody>
      </p:sp>
    </p:spTree>
    <p:extLst>
      <p:ext uri="{BB962C8B-B14F-4D97-AF65-F5344CB8AC3E}">
        <p14:creationId xmlns:p14="http://schemas.microsoft.com/office/powerpoint/2010/main" val="163969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631825" y="260350"/>
            <a:ext cx="233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dirty="0">
                <a:solidFill>
                  <a:schemeClr val="tx1"/>
                </a:solidFill>
                <a:latin typeface="HGP平成角ｺﾞｼｯｸ体W5AR" charset="0"/>
                <a:ea typeface="HGP平成角ｺﾞｼｯｸ体W5AR" charset="0"/>
                <a:cs typeface="HGP平成角ｺﾞｼｯｸ体W5AR" charset="0"/>
              </a:rPr>
              <a:t>募集要項概要</a:t>
            </a:r>
            <a:r>
              <a:rPr lang="en-US" altLang="ja-JP" dirty="0">
                <a:solidFill>
                  <a:schemeClr val="tx1"/>
                </a:solidFill>
                <a:latin typeface="HGP平成角ｺﾞｼｯｸ体W5AR" charset="0"/>
                <a:ea typeface="HGP平成角ｺﾞｼｯｸ体W5AR" charset="0"/>
                <a:cs typeface="HGP平成角ｺﾞｼｯｸ体W5AR" charset="0"/>
              </a:rPr>
              <a:t>  </a:t>
            </a:r>
            <a:endParaRPr lang="ja-JP" altLang="en-US" dirty="0">
              <a:solidFill>
                <a:schemeClr val="tx1"/>
              </a:solidFill>
              <a:latin typeface="HGP平成角ｺﾞｼｯｸ体W5AR" charset="0"/>
              <a:ea typeface="HGP平成角ｺﾞｼｯｸ体W5AR" charset="0"/>
              <a:cs typeface="HGP平成角ｺﾞｼｯｸ体W5AR" charset="0"/>
            </a:endParaRPr>
          </a:p>
        </p:txBody>
      </p:sp>
      <p:sp>
        <p:nvSpPr>
          <p:cNvPr id="46083" name="Text Box 8"/>
          <p:cNvSpPr txBox="1">
            <a:spLocks noChangeArrowheads="1"/>
          </p:cNvSpPr>
          <p:nvPr/>
        </p:nvSpPr>
        <p:spPr bwMode="auto">
          <a:xfrm>
            <a:off x="409861" y="1556792"/>
            <a:ext cx="903700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endParaRPr lang="en-US" altLang="ja-JP" sz="1800" dirty="0">
              <a:latin typeface="HGP平成角ｺﾞｼｯｸ体W5AR" charset="0"/>
              <a:ea typeface="HGP平成角ｺﾞｼｯｸ体W5AR" charset="0"/>
              <a:cs typeface="HGP平成角ｺﾞｼｯｸ体W5AR" charset="0"/>
            </a:endParaRPr>
          </a:p>
          <a:p>
            <a:pPr eaLnBrk="1" hangingPunct="1"/>
            <a:r>
              <a:rPr lang="ja-JP" altLang="en-US" sz="1800" dirty="0">
                <a:latin typeface="HGP平成角ｺﾞｼｯｸ体W5AR" charset="0"/>
                <a:ea typeface="HGP平成角ｺﾞｼｯｸ体W5AR" charset="0"/>
                <a:cs typeface="HGP平成角ｺﾞｼｯｸ体W5AR" charset="0"/>
              </a:rPr>
              <a:t>口述試験願書受付：</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7</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金</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- 6</a:t>
            </a:r>
            <a:r>
              <a:rPr lang="ja-JP" altLang="en-US" sz="1800" dirty="0">
                <a:latin typeface="HGP平成角ｺﾞｼｯｸ体W5AR" charset="0"/>
                <a:ea typeface="HGP平成角ｺﾞｼｯｸ体W5AR" charset="0"/>
                <a:cs typeface="HGP平成角ｺﾞｼｯｸ体W5AR" charset="0"/>
              </a:rPr>
              <a:t>月 </a:t>
            </a:r>
            <a:r>
              <a:rPr lang="en-US" altLang="ja-JP" sz="1800" dirty="0">
                <a:latin typeface="HGP平成角ｺﾞｼｯｸ体W5AR" charset="0"/>
                <a:ea typeface="HGP平成角ｺﾞｼｯｸ体W5AR" charset="0"/>
                <a:cs typeface="HGP平成角ｺﾞｼｯｸ体W5AR" charset="0"/>
              </a:rPr>
              <a:t>13</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木</a:t>
            </a:r>
            <a:r>
              <a:rPr lang="en-US" altLang="ja-JP" sz="1800" dirty="0">
                <a:latin typeface="HGP平成角ｺﾞｼｯｸ体W5AR" charset="0"/>
                <a:ea typeface="HGP平成角ｺﾞｼｯｸ体W5AR" charset="0"/>
                <a:cs typeface="HGP平成角ｺﾞｼｯｸ体W5AR" charset="0"/>
              </a:rPr>
              <a:t>) </a:t>
            </a:r>
          </a:p>
          <a:p>
            <a:pPr eaLnBrk="1" hangingPunct="1"/>
            <a:r>
              <a:rPr lang="ja-JP" altLang="en-US" sz="1800" dirty="0">
                <a:latin typeface="HGP平成角ｺﾞｼｯｸ体W5AR" charset="0"/>
                <a:ea typeface="HGP平成角ｺﾞｼｯｸ体W5AR" charset="0"/>
                <a:cs typeface="HGP平成角ｺﾞｼｯｸ体W5AR" charset="0"/>
              </a:rPr>
              <a:t>記述試験願書受付：</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28</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金</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- 7</a:t>
            </a:r>
            <a:r>
              <a:rPr lang="ja-JP" altLang="en-US" sz="1800" dirty="0">
                <a:latin typeface="HGP平成角ｺﾞｼｯｸ体W5AR" charset="0"/>
                <a:ea typeface="HGP平成角ｺﾞｼｯｸ体W5AR" charset="0"/>
                <a:cs typeface="HGP平成角ｺﾞｼｯｸ体W5AR" charset="0"/>
              </a:rPr>
              <a:t>月   </a:t>
            </a:r>
            <a:r>
              <a:rPr lang="en-US" altLang="ja-JP" sz="1800" dirty="0">
                <a:latin typeface="HGP平成角ｺﾞｼｯｸ体W5AR" charset="0"/>
                <a:ea typeface="HGP平成角ｺﾞｼｯｸ体W5AR" charset="0"/>
                <a:cs typeface="HGP平成角ｺﾞｼｯｸ体W5AR" charset="0"/>
              </a:rPr>
              <a:t>4</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木</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いずれも</a:t>
            </a:r>
            <a:r>
              <a:rPr lang="en-US" altLang="ja-JP" sz="1800" dirty="0">
                <a:latin typeface="HGP平成角ｺﾞｼｯｸ体W5AR" charset="0"/>
                <a:ea typeface="HGP平成角ｺﾞｼｯｸ体W5AR" charset="0"/>
                <a:cs typeface="HGP平成角ｺﾞｼｯｸ体W5AR" charset="0"/>
              </a:rPr>
              <a:t>16</a:t>
            </a:r>
            <a:r>
              <a:rPr lang="ja-JP" altLang="en-US" sz="1800" dirty="0">
                <a:latin typeface="HGP平成角ｺﾞｼｯｸ体W5AR" charset="0"/>
                <a:ea typeface="HGP平成角ｺﾞｼｯｸ体W5AR" charset="0"/>
                <a:cs typeface="HGP平成角ｺﾞｼｯｸ体W5AR" charset="0"/>
              </a:rPr>
              <a:t>時までに必着</a:t>
            </a:r>
            <a:endParaRPr lang="en-US" altLang="ja-JP" sz="1800" dirty="0">
              <a:latin typeface="HGP平成角ｺﾞｼｯｸ体W5AR" charset="0"/>
              <a:ea typeface="HGP平成角ｺﾞｼｯｸ体W5AR" charset="0"/>
              <a:cs typeface="HGP平成角ｺﾞｼｯｸ体W5AR" charset="0"/>
            </a:endParaRPr>
          </a:p>
          <a:p>
            <a:pPr eaLnBrk="1" hangingPunct="1"/>
            <a:endParaRPr lang="en-US" altLang="ja-JP" sz="800" dirty="0">
              <a:latin typeface="HGP平成角ｺﾞｼｯｸ体W5AR" charset="0"/>
              <a:ea typeface="HGP平成角ｺﾞｼｯｸ体W5AR" charset="0"/>
              <a:cs typeface="HGP平成角ｺﾞｼｯｸ体W5AR" charset="0"/>
            </a:endParaRPr>
          </a:p>
          <a:p>
            <a:pPr eaLnBrk="1" hangingPunct="1"/>
            <a:r>
              <a:rPr lang="ja-JP" altLang="en-US" sz="1800" dirty="0">
                <a:latin typeface="HGP平成角ｺﾞｼｯｸ体W5AR" charset="0"/>
                <a:ea typeface="HGP平成角ｺﾞｼｯｸ体W5AR" charset="0"/>
                <a:cs typeface="HGP平成角ｺﾞｼｯｸ体W5AR" charset="0"/>
              </a:rPr>
              <a:t>試験日：</a:t>
            </a:r>
          </a:p>
          <a:p>
            <a:pPr eaLnBrk="1" hangingPunct="1"/>
            <a:r>
              <a:rPr lang="ja-JP" altLang="en-US" sz="1800" dirty="0">
                <a:latin typeface="HGP平成角ｺﾞｼｯｸ体W5AR" charset="0"/>
                <a:ea typeface="HGP平成角ｺﾞｼｯｸ体W5AR" charset="0"/>
                <a:cs typeface="HGP平成角ｺﾞｼｯｸ体W5AR" charset="0"/>
              </a:rPr>
              <a:t>（１）口述試験希望者</a:t>
            </a:r>
          </a:p>
          <a:p>
            <a:pPr eaLnBrk="1" hangingPunct="1"/>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29</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土</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（２）筆記試験・口頭試問</a:t>
            </a:r>
          </a:p>
          <a:p>
            <a:pPr eaLnBrk="1" hangingPunct="1"/>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8</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7, 8</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水，木</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試験科目：</a:t>
            </a:r>
          </a:p>
          <a:p>
            <a:pPr eaLnBrk="1" hangingPunct="1"/>
            <a:r>
              <a:rPr lang="ja-JP" altLang="en-US" sz="1800" dirty="0">
                <a:latin typeface="HGP平成角ｺﾞｼｯｸ体W5AR" charset="0"/>
                <a:ea typeface="HGP平成角ｺﾞｼｯｸ体W5AR" charset="0"/>
                <a:cs typeface="HGP平成角ｺﾞｼｯｸ体W5AR" charset="0"/>
              </a:rPr>
              <a:t>（１）専門：</a:t>
            </a:r>
          </a:p>
          <a:p>
            <a:pPr marL="354013" eaLnBrk="1" hangingPunct="1"/>
            <a:r>
              <a:rPr lang="ja-JP" altLang="en-US" sz="1800" dirty="0">
                <a:latin typeface="HGP平成角ｺﾞｼｯｸ体W5AR" charset="0"/>
                <a:ea typeface="HGP平成角ｺﾞｼｯｸ体W5AR" charset="0"/>
                <a:cs typeface="HGP平成角ｺﾞｼｯｸ体W5AR" charset="0"/>
              </a:rPr>
              <a:t>線形代数，微分積分，代数学</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初等的整数論を含む</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，数学基礎論，</a:t>
            </a:r>
            <a:endParaRPr lang="en-US" altLang="ja-JP" sz="1800" dirty="0">
              <a:latin typeface="HGP平成角ｺﾞｼｯｸ体W5AR" charset="0"/>
              <a:ea typeface="HGP平成角ｺﾞｼｯｸ体W5AR" charset="0"/>
              <a:cs typeface="HGP平成角ｺﾞｼｯｸ体W5AR" charset="0"/>
            </a:endParaRPr>
          </a:p>
          <a:p>
            <a:pPr marL="354013" eaLnBrk="1" hangingPunct="1"/>
            <a:r>
              <a:rPr lang="ja-JP" altLang="en-US" sz="1800" dirty="0">
                <a:latin typeface="HGP平成角ｺﾞｼｯｸ体W5AR" charset="0"/>
                <a:ea typeface="HGP平成角ｺﾞｼｯｸ体W5AR" charset="0"/>
                <a:cs typeface="HGP平成角ｺﾞｼｯｸ体W5AR" charset="0"/>
              </a:rPr>
              <a:t>量子力学，離散最適化（アルゴリズム設計法，グラフ理論を含む）</a:t>
            </a:r>
            <a:endParaRPr lang="en-US" altLang="ja-JP" sz="1800" dirty="0">
              <a:latin typeface="HGP平成角ｺﾞｼｯｸ体W5AR" charset="0"/>
              <a:ea typeface="HGP平成角ｺﾞｼｯｸ体W5AR" charset="0"/>
              <a:cs typeface="HGP平成角ｺﾞｼｯｸ体W5AR" charset="0"/>
            </a:endParaRPr>
          </a:p>
          <a:p>
            <a:pPr marL="354013" eaLnBrk="1" hangingPunct="1"/>
            <a:r>
              <a:rPr lang="ja-JP" altLang="en-US" sz="1800" dirty="0">
                <a:latin typeface="HGP平成角ｺﾞｼｯｸ体W5AR" charset="0"/>
                <a:ea typeface="HGP平成角ｺﾞｼｯｸ体W5AR" charset="0"/>
                <a:cs typeface="HGP平成角ｺﾞｼｯｸ体W5AR" charset="0"/>
              </a:rPr>
              <a:t>から５</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６問程度出題し，２問選択</a:t>
            </a:r>
          </a:p>
          <a:p>
            <a:pPr eaLnBrk="1" hangingPunct="1"/>
            <a:r>
              <a:rPr lang="ja-JP" altLang="en-US" sz="1800" dirty="0">
                <a:latin typeface="HGP平成角ｺﾞｼｯｸ体W5AR" charset="0"/>
                <a:ea typeface="HGP平成角ｺﾞｼｯｸ体W5AR" charset="0"/>
                <a:cs typeface="HGP平成角ｺﾞｼｯｸ体W5AR" charset="0"/>
              </a:rPr>
              <a:t>（２）英語外部試験：</a:t>
            </a:r>
          </a:p>
          <a:p>
            <a:pPr marL="354013" eaLnBrk="1" hangingPunct="1"/>
            <a:r>
              <a:rPr lang="en-US" altLang="ja-JP" sz="1800" dirty="0">
                <a:latin typeface="HGP平成角ｺﾞｼｯｸ体W5AR" charset="0"/>
                <a:ea typeface="HGP平成角ｺﾞｼｯｸ体W5AR" charset="0"/>
                <a:cs typeface="HGP平成角ｺﾞｼｯｸ体W5AR" charset="0"/>
              </a:rPr>
              <a:t>TOEIC L&amp;R,</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TOEFL-iBT, IELTS, Duolingo</a:t>
            </a:r>
            <a:r>
              <a:rPr lang="ja-JP" altLang="en-US" sz="1800" dirty="0">
                <a:latin typeface="HGP平成角ｺﾞｼｯｸ体W5AR" charset="0"/>
                <a:ea typeface="HGP平成角ｺﾞｼｯｸ体W5AR" charset="0"/>
                <a:cs typeface="HGP平成角ｺﾞｼｯｸ体W5AR" charset="0"/>
              </a:rPr>
              <a:t>の成績を英語の成績とする．</a:t>
            </a:r>
            <a:endParaRPr lang="en-US" altLang="ja-JP" sz="1800" dirty="0">
              <a:latin typeface="HGP平成角ｺﾞｼｯｸ体W5AR" charset="0"/>
              <a:ea typeface="HGP平成角ｺﾞｼｯｸ体W5AR" charset="0"/>
              <a:cs typeface="HGP平成角ｺﾞｼｯｸ体W5AR" charset="0"/>
            </a:endParaRPr>
          </a:p>
          <a:p>
            <a:pPr eaLnBrk="1" hangingPunct="1"/>
            <a:endParaRPr lang="en-US" altLang="ja-JP" sz="800" dirty="0">
              <a:latin typeface="Times New Roman" charset="0"/>
              <a:ea typeface="ＭＳ Ｐ明朝" charset="0"/>
              <a:cs typeface="ＭＳ Ｐ明朝" charset="0"/>
            </a:endParaRPr>
          </a:p>
          <a:p>
            <a:pPr eaLnBrk="1" hangingPunct="1"/>
            <a:r>
              <a:rPr lang="ja-JP" altLang="en-US" sz="1800" dirty="0">
                <a:latin typeface="Times New Roman" charset="0"/>
                <a:ea typeface="ＭＳ Ｐ明朝" charset="0"/>
                <a:cs typeface="ＭＳ Ｐ明朝" charset="0"/>
              </a:rPr>
              <a:t>ただし，</a:t>
            </a:r>
            <a:r>
              <a:rPr lang="en-US" altLang="ja-JP" sz="1800" dirty="0">
                <a:latin typeface="Times New Roman" charset="0"/>
                <a:ea typeface="ＭＳ Ｐ明朝" charset="0"/>
                <a:cs typeface="ＭＳ Ｐ明朝" charset="0"/>
              </a:rPr>
              <a:t>『</a:t>
            </a:r>
            <a:r>
              <a:rPr lang="ja-JP" altLang="en-US" sz="1800" dirty="0">
                <a:latin typeface="Times New Roman" charset="0"/>
                <a:ea typeface="ＭＳ Ｐ明朝" charset="0"/>
                <a:cs typeface="ＭＳ Ｐ明朝" charset="0"/>
              </a:rPr>
              <a:t>英語外部試験の成績通知書</a:t>
            </a:r>
            <a:r>
              <a:rPr lang="en-US" altLang="ja-JP" sz="1800" dirty="0">
                <a:latin typeface="Times New Roman" charset="0"/>
                <a:ea typeface="ＭＳ Ｐ明朝" charset="0"/>
                <a:cs typeface="ＭＳ Ｐ明朝" charset="0"/>
              </a:rPr>
              <a:t>』</a:t>
            </a:r>
            <a:r>
              <a:rPr lang="ja-JP" altLang="en-US" sz="1800" dirty="0" err="1">
                <a:latin typeface="Times New Roman" charset="0"/>
                <a:ea typeface="ＭＳ Ｐ明朝" charset="0"/>
                <a:cs typeface="ＭＳ Ｐ明朝" charset="0"/>
              </a:rPr>
              <a:t>の提</a:t>
            </a:r>
            <a:r>
              <a:rPr lang="ja-JP" altLang="en-US" sz="1800" dirty="0">
                <a:latin typeface="Times New Roman" charset="0"/>
                <a:ea typeface="ＭＳ Ｐ明朝" charset="0"/>
                <a:cs typeface="ＭＳ Ｐ明朝" charset="0"/>
              </a:rPr>
              <a:t>出がない場合でも， 英語は欠席扱い</a:t>
            </a:r>
            <a:endParaRPr lang="en-US" altLang="ja-JP" sz="1800" dirty="0">
              <a:latin typeface="Times New Roman" charset="0"/>
              <a:ea typeface="ＭＳ Ｐ明朝" charset="0"/>
              <a:cs typeface="ＭＳ Ｐ明朝" charset="0"/>
            </a:endParaRPr>
          </a:p>
          <a:p>
            <a:pPr eaLnBrk="1" hangingPunct="1"/>
            <a:r>
              <a:rPr lang="ja-JP" altLang="en-US" sz="1800" dirty="0">
                <a:latin typeface="Times New Roman" charset="0"/>
                <a:ea typeface="ＭＳ Ｐ明朝" charset="0"/>
                <a:cs typeface="ＭＳ Ｐ明朝" charset="0"/>
              </a:rPr>
              <a:t>になりますが残りの科目の受験は可能です．</a:t>
            </a:r>
            <a:r>
              <a:rPr lang="ja-JP" altLang="en-US" sz="1800" dirty="0">
                <a:latin typeface="HGP平成角ｺﾞｼｯｸ体W5AR" charset="0"/>
                <a:ea typeface="HGP平成角ｺﾞｼｯｸ体W5AR" charset="0"/>
                <a:cs typeface="HGP平成角ｺﾞｼｯｸ体W5AR" charset="0"/>
              </a:rPr>
              <a:t>詳細は募集要項を参照のこと</a:t>
            </a:r>
            <a:r>
              <a:rPr lang="ja-JP" altLang="en-US" sz="2000" dirty="0">
                <a:latin typeface="HGP平成角ｺﾞｼｯｸ体W5AR" charset="0"/>
                <a:ea typeface="HGP平成角ｺﾞｼｯｸ体W5AR" charset="0"/>
                <a:cs typeface="HGP平成角ｺﾞｼｯｸ体W5AR" charset="0"/>
              </a:rPr>
              <a:t>．</a:t>
            </a:r>
          </a:p>
          <a:p>
            <a:pPr eaLnBrk="1" hangingPunct="1"/>
            <a:endParaRPr lang="ja-JP" altLang="en-US" sz="2000" dirty="0">
              <a:latin typeface="HGP平成角ｺﾞｼｯｸ体W5AR" charset="0"/>
              <a:ea typeface="HGP平成角ｺﾞｼｯｸ体W5AR" charset="0"/>
              <a:cs typeface="HGP平成角ｺﾞｼｯｸ体W5AR" charset="0"/>
            </a:endParaRPr>
          </a:p>
          <a:p>
            <a:pPr eaLnBrk="1" hangingPunct="1"/>
            <a:endParaRPr lang="ja-JP" altLang="en-US" sz="1600" dirty="0">
              <a:latin typeface="HGP平成角ｺﾞｼｯｸ体W5AR" charset="0"/>
              <a:ea typeface="HGP平成角ｺﾞｼｯｸ体W5AR" charset="0"/>
              <a:cs typeface="HGP平成角ｺﾞｼｯｸ体W5AR" charset="0"/>
            </a:endParaRPr>
          </a:p>
        </p:txBody>
      </p:sp>
      <p:sp>
        <p:nvSpPr>
          <p:cNvPr id="46084" name="正方形/長方形 2"/>
          <p:cNvSpPr>
            <a:spLocks noChangeArrowheads="1"/>
          </p:cNvSpPr>
          <p:nvPr/>
        </p:nvSpPr>
        <p:spPr bwMode="auto">
          <a:xfrm>
            <a:off x="416496" y="897818"/>
            <a:ext cx="91810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ja-JP" altLang="en-US" sz="1800" dirty="0">
                <a:solidFill>
                  <a:srgbClr val="FF0000"/>
                </a:solidFill>
                <a:latin typeface="HGP平成角ｺﾞｼｯｸ体W5AR" charset="0"/>
                <a:ea typeface="HGP平成角ｺﾞｼｯｸ体W5AR" charset="0"/>
                <a:cs typeface="HGP平成角ｺﾞｼｯｸ体W5AR" charset="0"/>
              </a:rPr>
              <a:t>以下は</a:t>
            </a:r>
            <a:r>
              <a:rPr lang="en-US" altLang="ja-JP" sz="1800" dirty="0">
                <a:solidFill>
                  <a:srgbClr val="FF0000"/>
                </a:solidFill>
                <a:latin typeface="HGP平成角ｺﾞｼｯｸ体W5AR" charset="0"/>
                <a:ea typeface="HGP平成角ｺﾞｼｯｸ体W5AR" charset="0"/>
                <a:cs typeface="HGP平成角ｺﾞｼｯｸ体W5AR" charset="0"/>
              </a:rPr>
              <a:t>2024</a:t>
            </a:r>
            <a:r>
              <a:rPr lang="ja-JP" altLang="en-US" sz="1800" dirty="0">
                <a:solidFill>
                  <a:srgbClr val="FF0000"/>
                </a:solidFill>
                <a:latin typeface="HGP平成角ｺﾞｼｯｸ体W5AR" charset="0"/>
                <a:ea typeface="HGP平成角ｺﾞｼｯｸ体W5AR" charset="0"/>
                <a:cs typeface="HGP平成角ｺﾞｼｯｸ体W5AR" charset="0"/>
              </a:rPr>
              <a:t>年度夏の入試の日程です．日程等に関しては必ず募集要項をご確認ください．また，感染症の状況次第で試験実施方法が大きく変わる可能性があるので，必ず研究科ホームページから最新の情報をご確認ください．</a:t>
            </a:r>
            <a:endParaRPr lang="ja-JP" altLang="en-US" sz="1800" dirty="0"/>
          </a:p>
        </p:txBody>
      </p:sp>
      <p:sp>
        <p:nvSpPr>
          <p:cNvPr id="2" name="スライド番号プレースホルダー 1">
            <a:extLst>
              <a:ext uri="{FF2B5EF4-FFF2-40B4-BE49-F238E27FC236}">
                <a16:creationId xmlns:a16="http://schemas.microsoft.com/office/drawing/2014/main" id="{A53F27CE-D984-4E1D-8CB9-EF2B8EA1C0E7}"/>
              </a:ext>
            </a:extLst>
          </p:cNvPr>
          <p:cNvSpPr>
            <a:spLocks noGrp="1"/>
          </p:cNvSpPr>
          <p:nvPr>
            <p:ph type="sldNum" sz="quarter" idx="12"/>
          </p:nvPr>
        </p:nvSpPr>
        <p:spPr/>
        <p:txBody>
          <a:bodyPr/>
          <a:lstStyle/>
          <a:p>
            <a:fld id="{B7D9A68D-3D7D-A746-BFC3-18AA4CFC24AA}" type="slidenum">
              <a:rPr lang="en-US" altLang="ja-JP" smtClean="0"/>
              <a:pPr/>
              <a:t>18</a:t>
            </a:fld>
            <a:endParaRPr lang="en-US" altLang="ja-JP" dirty="0"/>
          </a:p>
        </p:txBody>
      </p:sp>
      <p:sp>
        <p:nvSpPr>
          <p:cNvPr id="3" name="TextBox 2">
            <a:extLst>
              <a:ext uri="{FF2B5EF4-FFF2-40B4-BE49-F238E27FC236}">
                <a16:creationId xmlns:a16="http://schemas.microsoft.com/office/drawing/2014/main" id="{DAA5265B-513D-EA58-855A-8E40ACF610B4}"/>
              </a:ext>
            </a:extLst>
          </p:cNvPr>
          <p:cNvSpPr txBox="1"/>
          <p:nvPr/>
        </p:nvSpPr>
        <p:spPr>
          <a:xfrm>
            <a:off x="3055420" y="377013"/>
            <a:ext cx="3262432" cy="400110"/>
          </a:xfrm>
          <a:prstGeom prst="rect">
            <a:avLst/>
          </a:prstGeom>
          <a:noFill/>
        </p:spPr>
        <p:txBody>
          <a:bodyPr wrap="none" rtlCol="0">
            <a:spAutoFit/>
          </a:bodyPr>
          <a:lstStyle/>
          <a:p>
            <a:r>
              <a:rPr lang="ja-JP" altLang="en-US">
                <a:solidFill>
                  <a:srgbClr val="000000"/>
                </a:solidFill>
                <a:latin typeface="HGP平成角ｺﾞｼｯｸ体W5AR" charset="0"/>
                <a:ea typeface="HGP平成角ｺﾞｼｯｸ体W5AR" charset="0"/>
                <a:cs typeface="HGP平成角ｺﾞｼｯｸ体W5AR" charset="0"/>
              </a:rPr>
              <a:t>（博士課程前期課程入試）</a:t>
            </a:r>
            <a:endParaRPr lang="en-US" altLang="ja-JP" dirty="0">
              <a:solidFill>
                <a:srgbClr val="000000"/>
              </a:solidFill>
              <a:latin typeface="HGP平成角ｺﾞｼｯｸ体W5AR" charset="0"/>
              <a:ea typeface="HGP平成角ｺﾞｼｯｸ体W5AR" charset="0"/>
              <a:cs typeface="HGP平成角ｺﾞｼｯｸ体W5AR" charset="0"/>
            </a:endParaRPr>
          </a:p>
        </p:txBody>
      </p:sp>
      <p:sp>
        <p:nvSpPr>
          <p:cNvPr id="4" name="Rounded Rectangular Callout 7">
            <a:extLst>
              <a:ext uri="{FF2B5EF4-FFF2-40B4-BE49-F238E27FC236}">
                <a16:creationId xmlns:a16="http://schemas.microsoft.com/office/drawing/2014/main" id="{57965E3C-7680-3932-5257-3D0EC6E5AEB3}"/>
              </a:ext>
            </a:extLst>
          </p:cNvPr>
          <p:cNvSpPr/>
          <p:nvPr/>
        </p:nvSpPr>
        <p:spPr bwMode="auto">
          <a:xfrm>
            <a:off x="5169024" y="2450268"/>
            <a:ext cx="4608512" cy="1296144"/>
          </a:xfrm>
          <a:prstGeom prst="wedgeRoundRectCallout">
            <a:avLst>
              <a:gd name="adj1" fmla="val -88028"/>
              <a:gd name="adj2" fmla="val 36021"/>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bg1"/>
                </a:solidFill>
                <a:latin typeface="Yu Gothic" panose="020B0400000000000000" pitchFamily="34" charset="-128"/>
                <a:ea typeface="Yu Gothic" panose="020B0400000000000000" pitchFamily="34" charset="-128"/>
              </a:rPr>
              <a:t>全ての試験をオンラインで実施します．</a:t>
            </a:r>
            <a:endPar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ja-JP" altLang="en-US" dirty="0">
                <a:latin typeface="HGP平成角ｺﾞｼｯｸ体W5AR" charset="0"/>
                <a:ea typeface="HGP平成角ｺﾞｼｯｸ体W5AR" charset="0"/>
                <a:cs typeface="HGP平成角ｺﾞｼｯｸ体W5AR" charset="0"/>
              </a:rPr>
              <a:t>研究科入試の年間予定</a:t>
            </a:r>
            <a:r>
              <a:rPr lang="en-US" altLang="ja-JP" dirty="0">
                <a:latin typeface="HGP平成角ｺﾞｼｯｸ体W5AR" charset="0"/>
                <a:ea typeface="HGP平成角ｺﾞｼｯｸ体W5AR" charset="0"/>
                <a:cs typeface="HGP平成角ｺﾞｼｯｸ体W5AR" charset="0"/>
              </a:rPr>
              <a:t>(2024</a:t>
            </a:r>
            <a:r>
              <a:rPr lang="ja-JP" altLang="en-US" dirty="0">
                <a:latin typeface="HGP平成角ｺﾞｼｯｸ体W5AR" charset="0"/>
                <a:ea typeface="HGP平成角ｺﾞｼｯｸ体W5AR" charset="0"/>
                <a:cs typeface="HGP平成角ｺﾞｼｯｸ体W5AR" charset="0"/>
              </a:rPr>
              <a:t>年度</a:t>
            </a:r>
            <a:r>
              <a:rPr lang="en-US" altLang="ja-JP" dirty="0">
                <a:latin typeface="HGP平成角ｺﾞｼｯｸ体W5AR" charset="0"/>
                <a:ea typeface="HGP平成角ｺﾞｼｯｸ体W5AR" charset="0"/>
                <a:cs typeface="HGP平成角ｺﾞｼｯｸ体W5AR" charset="0"/>
              </a:rPr>
              <a:t>)</a:t>
            </a:r>
          </a:p>
        </p:txBody>
      </p:sp>
      <p:graphicFrame>
        <p:nvGraphicFramePr>
          <p:cNvPr id="103573" name="Group 149"/>
          <p:cNvGraphicFramePr>
            <a:graphicFrameLocks noGrp="1"/>
          </p:cNvGraphicFramePr>
          <p:nvPr>
            <p:extLst>
              <p:ext uri="{D42A27DB-BD31-4B8C-83A1-F6EECF244321}">
                <p14:modId xmlns:p14="http://schemas.microsoft.com/office/powerpoint/2010/main" val="1471260733"/>
              </p:ext>
            </p:extLst>
          </p:nvPr>
        </p:nvGraphicFramePr>
        <p:xfrm>
          <a:off x="271463" y="1125538"/>
          <a:ext cx="9421812" cy="5070910"/>
        </p:xfrm>
        <a:graphic>
          <a:graphicData uri="http://schemas.openxmlformats.org/drawingml/2006/table">
            <a:tbl>
              <a:tblPr/>
              <a:tblGrid>
                <a:gridCol w="2473325">
                  <a:extLst>
                    <a:ext uri="{9D8B030D-6E8A-4147-A177-3AD203B41FA5}">
                      <a16:colId xmlns:a16="http://schemas.microsoft.com/office/drawing/2014/main" val="20000"/>
                    </a:ext>
                  </a:extLst>
                </a:gridCol>
                <a:gridCol w="1398587">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gridCol w="2486025">
                  <a:extLst>
                    <a:ext uri="{9D8B030D-6E8A-4147-A177-3AD203B41FA5}">
                      <a16:colId xmlns:a16="http://schemas.microsoft.com/office/drawing/2014/main" val="20004"/>
                    </a:ext>
                  </a:extLst>
                </a:gridCol>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入学試験</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実施時期</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要項の交付</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出願期間</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備考</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博士課程前期課程入試</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(2025</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endPar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29</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口述試験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筆記試験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口頭試問</a:t>
                      </a:r>
                      <a:endParaRPr kumimoji="1" lang="en-US" altLang="ja-JP"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5</a:t>
                      </a: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月中旬</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口述試験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13</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受験を考えている人は、研究指導を希望する教員に、なるべく早く事前に連絡を取ること．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博士課程後期課程入試</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(2024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10</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口述試験</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5</a:t>
                      </a: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月中旬</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博士課程前期課程入試（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次募集）</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博士課程後期課程入試</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(2025</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63" name="Rectangle 133"/>
          <p:cNvSpPr>
            <a:spLocks noChangeArrowheads="1"/>
          </p:cNvSpPr>
          <p:nvPr/>
        </p:nvSpPr>
        <p:spPr bwMode="auto">
          <a:xfrm>
            <a:off x="1368425" y="4521200"/>
            <a:ext cx="238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altLang="ja-JP" sz="900">
                <a:latin typeface="HGP平成角ｺﾞｼｯｸ体W5AR" charset="0"/>
                <a:ea typeface="HGP平成角ｺﾞｼｯｸ体W5AR" charset="0"/>
                <a:cs typeface="HGP平成角ｺﾞｼｯｸ体W5AR" charset="0"/>
              </a:rPr>
            </a:br>
            <a:endParaRPr lang="en-US" altLang="ja-JP" sz="2400">
              <a:latin typeface="HGP平成角ｺﾞｼｯｸ体W5AR" charset="0"/>
              <a:ea typeface="HGP平成角ｺﾞｼｯｸ体W5AR" charset="0"/>
              <a:cs typeface="HGP平成角ｺﾞｼｯｸ体W5AR" charset="0"/>
            </a:endParaRPr>
          </a:p>
        </p:txBody>
      </p:sp>
      <p:sp>
        <p:nvSpPr>
          <p:cNvPr id="48164" name="テキスト ボックス 1"/>
          <p:cNvSpPr txBox="1">
            <a:spLocks noChangeArrowheads="1"/>
          </p:cNvSpPr>
          <p:nvPr/>
        </p:nvSpPr>
        <p:spPr bwMode="auto">
          <a:xfrm>
            <a:off x="331788" y="6308725"/>
            <a:ext cx="872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1800">
                <a:latin typeface="HGP平成角ｺﾞｼｯｸ体W5AR" charset="0"/>
                <a:ea typeface="HGP平成角ｺﾞｼｯｸ体W5AR" charset="0"/>
                <a:cs typeface="HGP平成角ｺﾞｼｯｸ体W5AR" charset="0"/>
              </a:rPr>
              <a:t>日程や詳細については必ず</a:t>
            </a:r>
            <a:r>
              <a:rPr lang="ja-JP" altLang="en-US" sz="1800">
                <a:solidFill>
                  <a:srgbClr val="FF0000"/>
                </a:solidFill>
                <a:latin typeface="HGP平成角ｺﾞｼｯｸ体W5AR" charset="0"/>
                <a:ea typeface="HGP平成角ｺﾞｼｯｸ体W5AR" charset="0"/>
                <a:cs typeface="HGP平成角ｺﾞｼｯｸ体W5AR" charset="0"/>
              </a:rPr>
              <a:t>研究科ホームページ</a:t>
            </a:r>
            <a:r>
              <a:rPr lang="ja-JP" altLang="en-US" sz="1800">
                <a:latin typeface="HGP平成角ｺﾞｼｯｸ体W5AR" charset="0"/>
                <a:ea typeface="HGP平成角ｺﾞｼｯｸ体W5AR" charset="0"/>
                <a:cs typeface="HGP平成角ｺﾞｼｯｸ体W5AR" charset="0"/>
              </a:rPr>
              <a:t>および</a:t>
            </a:r>
            <a:r>
              <a:rPr lang="ja-JP" altLang="en-US" sz="1800">
                <a:solidFill>
                  <a:srgbClr val="FF0000"/>
                </a:solidFill>
                <a:latin typeface="HGP平成角ｺﾞｼｯｸ体W5AR" charset="0"/>
                <a:ea typeface="HGP平成角ｺﾞｼｯｸ体W5AR" charset="0"/>
                <a:cs typeface="HGP平成角ｺﾞｼｯｸ体W5AR" charset="0"/>
              </a:rPr>
              <a:t>募集要項</a:t>
            </a:r>
            <a:r>
              <a:rPr lang="ja-JP" altLang="en-US" sz="1800">
                <a:latin typeface="HGP平成角ｺﾞｼｯｸ体W5AR" charset="0"/>
                <a:ea typeface="HGP平成角ｺﾞｼｯｸ体W5AR" charset="0"/>
                <a:cs typeface="HGP平成角ｺﾞｼｯｸ体W5AR" charset="0"/>
              </a:rPr>
              <a:t>をご</a:t>
            </a:r>
            <a:r>
              <a:rPr lang="ja-JP" altLang="en-US" sz="1800">
                <a:solidFill>
                  <a:srgbClr val="FF0000"/>
                </a:solidFill>
                <a:latin typeface="HGP平成角ｺﾞｼｯｸ体W5AR" charset="0"/>
                <a:ea typeface="HGP平成角ｺﾞｼｯｸ体W5AR" charset="0"/>
                <a:cs typeface="HGP平成角ｺﾞｼｯｸ体W5AR" charset="0"/>
              </a:rPr>
              <a:t>確認</a:t>
            </a:r>
            <a:r>
              <a:rPr lang="ja-JP" altLang="en-US" sz="1800">
                <a:latin typeface="HGP平成角ｺﾞｼｯｸ体W5AR" charset="0"/>
                <a:ea typeface="HGP平成角ｺﾞｼｯｸ体W5AR" charset="0"/>
                <a:cs typeface="HGP平成角ｺﾞｼｯｸ体W5AR" charset="0"/>
              </a:rPr>
              <a:t>ください．</a:t>
            </a:r>
            <a:endParaRPr lang="ja-JP" altLang="en-US" sz="1800"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18E5C1A4-FC59-4A2A-AA3F-C32507CC5D5B}"/>
              </a:ext>
            </a:extLst>
          </p:cNvPr>
          <p:cNvSpPr>
            <a:spLocks noGrp="1"/>
          </p:cNvSpPr>
          <p:nvPr>
            <p:ph type="sldNum" sz="quarter" idx="12"/>
          </p:nvPr>
        </p:nvSpPr>
        <p:spPr/>
        <p:txBody>
          <a:bodyPr/>
          <a:lstStyle/>
          <a:p>
            <a:fld id="{B7D9A68D-3D7D-A746-BFC3-18AA4CFC24AA}" type="slidenum">
              <a:rPr lang="en-US" altLang="ja-JP" smtClean="0"/>
              <a:pPr/>
              <a:t>19</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219"/>
          <p:cNvSpPr>
            <a:spLocks noChangeArrowheads="1"/>
          </p:cNvSpPr>
          <p:nvPr/>
        </p:nvSpPr>
        <p:spPr bwMode="auto">
          <a:xfrm>
            <a:off x="2747687" y="1554139"/>
            <a:ext cx="3146425" cy="538162"/>
          </a:xfrm>
          <a:prstGeom prst="roundRect">
            <a:avLst>
              <a:gd name="adj" fmla="val 33333"/>
            </a:avLst>
          </a:prstGeom>
          <a:solidFill>
            <a:srgbClr val="FFFF99"/>
          </a:solidFill>
          <a:ln w="25400">
            <a:solidFill>
              <a:srgbClr val="000099"/>
            </a:solidFill>
            <a:round/>
            <a:headEnd/>
            <a:tailEnd/>
          </a:ln>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14" name="上カーブ矢印 5"/>
          <p:cNvSpPr>
            <a:spLocks noChangeArrowheads="1"/>
          </p:cNvSpPr>
          <p:nvPr/>
        </p:nvSpPr>
        <p:spPr bwMode="auto">
          <a:xfrm>
            <a:off x="723900" y="3979863"/>
            <a:ext cx="7900988" cy="2617787"/>
          </a:xfrm>
          <a:prstGeom prst="curvedUpArrow">
            <a:avLst>
              <a:gd name="adj1" fmla="val 24998"/>
              <a:gd name="adj2" fmla="val 49982"/>
              <a:gd name="adj3" fmla="val 25000"/>
            </a:avLst>
          </a:prstGeom>
          <a:solidFill>
            <a:schemeClr val="accent1"/>
          </a:solidFill>
          <a:ln w="9525" algn="ctr">
            <a:solidFill>
              <a:schemeClr val="tx1"/>
            </a:solidFill>
            <a:round/>
            <a:headEnd/>
            <a:tailEnd/>
          </a:ln>
        </p:spPr>
        <p:txBody>
          <a:bodyPr wrap="none"/>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endParaRPr lang="ja-JP" altLang="en-US"/>
          </a:p>
        </p:txBody>
      </p:sp>
      <p:sp>
        <p:nvSpPr>
          <p:cNvPr id="64515" name="下カーブ矢印 4"/>
          <p:cNvSpPr>
            <a:spLocks noChangeArrowheads="1"/>
          </p:cNvSpPr>
          <p:nvPr/>
        </p:nvSpPr>
        <p:spPr bwMode="auto">
          <a:xfrm>
            <a:off x="849313" y="458788"/>
            <a:ext cx="7740650" cy="2405062"/>
          </a:xfrm>
          <a:prstGeom prst="curvedDownArrow">
            <a:avLst>
              <a:gd name="adj1" fmla="val 25003"/>
              <a:gd name="adj2" fmla="val 50006"/>
              <a:gd name="adj3" fmla="val 25000"/>
            </a:avLst>
          </a:prstGeom>
          <a:solidFill>
            <a:schemeClr val="accent1"/>
          </a:solidFill>
          <a:ln w="9525" algn="ctr">
            <a:solidFill>
              <a:schemeClr val="tx1"/>
            </a:solidFill>
            <a:round/>
            <a:headEnd/>
            <a:tailEnd/>
          </a:ln>
        </p:spPr>
        <p:txBody>
          <a:bodyPr wrap="none"/>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endParaRPr lang="ja-JP" altLang="en-US"/>
          </a:p>
        </p:txBody>
      </p:sp>
      <p:sp>
        <p:nvSpPr>
          <p:cNvPr id="2" name="爆発 1 1"/>
          <p:cNvSpPr/>
          <p:nvPr/>
        </p:nvSpPr>
        <p:spPr bwMode="auto">
          <a:xfrm>
            <a:off x="-7783" y="2142522"/>
            <a:ext cx="2657475" cy="2649938"/>
          </a:xfrm>
          <a:prstGeom prst="irregularSeal1">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64517" name="Rectangle 214"/>
          <p:cNvSpPr>
            <a:spLocks noChangeArrowheads="1"/>
          </p:cNvSpPr>
          <p:nvPr/>
        </p:nvSpPr>
        <p:spPr bwMode="auto">
          <a:xfrm>
            <a:off x="652185" y="323793"/>
            <a:ext cx="3063339" cy="576000"/>
          </a:xfrm>
          <a:prstGeom prst="rect">
            <a:avLst/>
          </a:prstGeom>
          <a:gradFill>
            <a:gsLst>
              <a:gs pos="9000">
                <a:srgbClr val="00B0F0"/>
              </a:gs>
              <a:gs pos="51000">
                <a:schemeClr val="accent5">
                  <a:lumMod val="0"/>
                  <a:lumOff val="100000"/>
                </a:schemeClr>
              </a:gs>
              <a:gs pos="100000">
                <a:srgbClr val="92D050"/>
              </a:gs>
            </a:gsLst>
            <a:path path="circle">
              <a:fillToRect l="50000" t="-80000" r="50000" b="180000"/>
            </a:path>
          </a:gradFill>
          <a:ln>
            <a:noFill/>
          </a:ln>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3400" b="1" dirty="0">
                <a:latin typeface="HG丸ｺﾞｼｯｸM-PRO" panose="020F0600000000000000" pitchFamily="50" charset="-128"/>
                <a:ea typeface="HG丸ｺﾞｼｯｸM-PRO" panose="020F0600000000000000" pitchFamily="50" charset="-128"/>
              </a:rPr>
              <a:t>数理情報学専攻</a:t>
            </a:r>
            <a:endParaRPr lang="en-US" altLang="ja-JP" sz="34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18" name="AutoShape 217"/>
          <p:cNvSpPr>
            <a:spLocks noChangeArrowheads="1"/>
          </p:cNvSpPr>
          <p:nvPr/>
        </p:nvSpPr>
        <p:spPr bwMode="auto">
          <a:xfrm>
            <a:off x="2726062" y="4408487"/>
            <a:ext cx="3405197" cy="513553"/>
          </a:xfrm>
          <a:prstGeom prst="roundRect">
            <a:avLst>
              <a:gd name="adj" fmla="val 33333"/>
            </a:avLst>
          </a:prstGeom>
          <a:solidFill>
            <a:srgbClr val="FFFF99"/>
          </a:solidFill>
          <a:ln w="25400">
            <a:solidFill>
              <a:srgbClr val="000099"/>
            </a:solidFill>
            <a:round/>
            <a:headEnd/>
            <a:tailEnd/>
          </a:ln>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19" name="Rectangle 218"/>
          <p:cNvSpPr>
            <a:spLocks noChangeArrowheads="1"/>
          </p:cNvSpPr>
          <p:nvPr/>
        </p:nvSpPr>
        <p:spPr bwMode="auto">
          <a:xfrm>
            <a:off x="2871773" y="1603678"/>
            <a:ext cx="28987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dirty="0">
                <a:solidFill>
                  <a:srgbClr val="000099"/>
                </a:solidFill>
                <a:latin typeface="HG丸ｺﾞｼｯｸM-PRO" panose="020F0600000000000000" pitchFamily="50" charset="-128"/>
                <a:ea typeface="HG丸ｺﾞｼｯｸM-PRO" panose="020F0600000000000000" pitchFamily="50" charset="-128"/>
              </a:rPr>
              <a:t>数理情報基礎論講座</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1" name="Rectangle 220"/>
          <p:cNvSpPr>
            <a:spLocks noChangeArrowheads="1"/>
          </p:cNvSpPr>
          <p:nvPr/>
        </p:nvSpPr>
        <p:spPr bwMode="auto">
          <a:xfrm>
            <a:off x="2801428" y="4438924"/>
            <a:ext cx="326021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dirty="0">
                <a:solidFill>
                  <a:srgbClr val="000099"/>
                </a:solidFill>
                <a:latin typeface="HG丸ｺﾞｼｯｸM-PRO" panose="020F0600000000000000" pitchFamily="50" charset="-128"/>
                <a:ea typeface="HG丸ｺﾞｼｯｸM-PRO" panose="020F0600000000000000" pitchFamily="50" charset="-128"/>
              </a:rPr>
              <a:t>数理情報モデル論講座</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2" name="Rectangle 221"/>
          <p:cNvSpPr>
            <a:spLocks noChangeArrowheads="1"/>
          </p:cNvSpPr>
          <p:nvPr/>
        </p:nvSpPr>
        <p:spPr bwMode="auto">
          <a:xfrm>
            <a:off x="3381375" y="3788695"/>
            <a:ext cx="1882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0000"/>
                </a:solidFill>
                <a:latin typeface="HG丸ｺﾞｼｯｸM-PRO" panose="020F0600000000000000" pitchFamily="50" charset="-128"/>
                <a:ea typeface="HG丸ｺﾞｼｯｸM-PRO" panose="020F0600000000000000" pitchFamily="50" charset="-128"/>
              </a:rPr>
              <a:t>アルゴリズム</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3" name="Rectangle 222"/>
          <p:cNvSpPr>
            <a:spLocks noChangeArrowheads="1"/>
          </p:cNvSpPr>
          <p:nvPr/>
        </p:nvSpPr>
        <p:spPr bwMode="auto">
          <a:xfrm>
            <a:off x="6207629" y="4472902"/>
            <a:ext cx="12888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00000"/>
                </a:solidFill>
                <a:latin typeface="HG丸ｺﾞｼｯｸM-PRO" panose="020F0600000000000000" pitchFamily="50" charset="-128"/>
                <a:ea typeface="HG丸ｺﾞｼｯｸM-PRO" panose="020F0600000000000000" pitchFamily="50" charset="-128"/>
              </a:rPr>
              <a:t>数理計画</a:t>
            </a:r>
            <a:endParaRPr lang="ja-JP" altLang="en-US" sz="25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4524" name="Rectangle 223"/>
          <p:cNvSpPr>
            <a:spLocks noChangeArrowheads="1"/>
          </p:cNvSpPr>
          <p:nvPr/>
        </p:nvSpPr>
        <p:spPr bwMode="auto">
          <a:xfrm>
            <a:off x="6103772" y="413147"/>
            <a:ext cx="820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暗号理論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6" name="Rectangle 225"/>
          <p:cNvSpPr>
            <a:spLocks noChangeArrowheads="1"/>
          </p:cNvSpPr>
          <p:nvPr/>
        </p:nvSpPr>
        <p:spPr bwMode="auto">
          <a:xfrm>
            <a:off x="7894345" y="1458171"/>
            <a:ext cx="820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符号理論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8" name="Rectangle 227"/>
          <p:cNvSpPr>
            <a:spLocks noChangeArrowheads="1"/>
          </p:cNvSpPr>
          <p:nvPr/>
        </p:nvSpPr>
        <p:spPr bwMode="auto">
          <a:xfrm>
            <a:off x="6799104" y="4162266"/>
            <a:ext cx="13946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データ構造</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9" name="Rectangle 228"/>
          <p:cNvSpPr>
            <a:spLocks noChangeArrowheads="1"/>
          </p:cNvSpPr>
          <p:nvPr/>
        </p:nvSpPr>
        <p:spPr bwMode="auto">
          <a:xfrm>
            <a:off x="5200831" y="5662318"/>
            <a:ext cx="820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量子測定</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0" name="Rectangle 229"/>
          <p:cNvSpPr>
            <a:spLocks noChangeArrowheads="1"/>
          </p:cNvSpPr>
          <p:nvPr/>
        </p:nvSpPr>
        <p:spPr bwMode="auto">
          <a:xfrm>
            <a:off x="3579094" y="2224935"/>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計算理論</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1" name="Rectangle 230"/>
          <p:cNvSpPr>
            <a:spLocks noChangeArrowheads="1"/>
          </p:cNvSpPr>
          <p:nvPr/>
        </p:nvSpPr>
        <p:spPr bwMode="auto">
          <a:xfrm>
            <a:off x="3658722" y="1075949"/>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離散数学</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2" name="Rectangle 231"/>
          <p:cNvSpPr>
            <a:spLocks noChangeArrowheads="1"/>
          </p:cNvSpPr>
          <p:nvPr/>
        </p:nvSpPr>
        <p:spPr bwMode="auto">
          <a:xfrm>
            <a:off x="1781559" y="4057579"/>
            <a:ext cx="1436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論理モデリング</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3" name="Line 233"/>
          <p:cNvSpPr>
            <a:spLocks noChangeShapeType="1"/>
          </p:cNvSpPr>
          <p:nvPr/>
        </p:nvSpPr>
        <p:spPr bwMode="auto">
          <a:xfrm>
            <a:off x="511175" y="1038225"/>
            <a:ext cx="4000500" cy="7938"/>
          </a:xfrm>
          <a:prstGeom prst="line">
            <a:avLst/>
          </a:prstGeom>
          <a:noFill/>
          <a:ln w="76200">
            <a:solidFill>
              <a:srgbClr val="00663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534" name="Rectangle 234"/>
          <p:cNvSpPr>
            <a:spLocks noChangeArrowheads="1"/>
          </p:cNvSpPr>
          <p:nvPr/>
        </p:nvSpPr>
        <p:spPr bwMode="auto">
          <a:xfrm>
            <a:off x="1228725" y="1610920"/>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0000"/>
                </a:solidFill>
                <a:latin typeface="HG丸ｺﾞｼｯｸM-PRO" panose="020F0600000000000000" pitchFamily="50" charset="-128"/>
                <a:ea typeface="HG丸ｺﾞｼｯｸM-PRO" panose="020F0600000000000000" pitchFamily="50" charset="-128"/>
              </a:rPr>
              <a:t>数理論理</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5" name="Rectangle 239"/>
          <p:cNvSpPr>
            <a:spLocks noChangeArrowheads="1"/>
          </p:cNvSpPr>
          <p:nvPr/>
        </p:nvSpPr>
        <p:spPr bwMode="auto">
          <a:xfrm>
            <a:off x="532441" y="1320852"/>
            <a:ext cx="16407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solidFill>
                  <a:schemeClr val="tx1">
                    <a:lumMod val="50000"/>
                  </a:schemeClr>
                </a:solidFill>
                <a:latin typeface="HG丸ｺﾞｼｯｸM-PRO" panose="020F0600000000000000" pitchFamily="50" charset="-128"/>
                <a:ea typeface="HG丸ｺﾞｼｯｸM-PRO" panose="020F0600000000000000" pitchFamily="50" charset="-128"/>
              </a:rPr>
              <a:t>計算可能性理論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6" name="Rectangle 240"/>
          <p:cNvSpPr>
            <a:spLocks noChangeArrowheads="1"/>
          </p:cNvSpPr>
          <p:nvPr/>
        </p:nvSpPr>
        <p:spPr bwMode="auto">
          <a:xfrm>
            <a:off x="624571" y="2875176"/>
            <a:ext cx="12375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400" b="1" dirty="0">
                <a:solidFill>
                  <a:srgbClr val="990066"/>
                </a:solidFill>
                <a:latin typeface="HG丸ｺﾞｼｯｸM-PRO" panose="020F0600000000000000" pitchFamily="50" charset="-128"/>
                <a:ea typeface="HG丸ｺﾞｼｯｸM-PRO" panose="020F0600000000000000" pitchFamily="50" charset="-128"/>
              </a:rPr>
              <a:t>自然現象</a:t>
            </a:r>
            <a:endParaRPr lang="en-US" altLang="ja-JP" sz="2400" b="1" dirty="0">
              <a:solidFill>
                <a:srgbClr val="990066"/>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en-US" altLang="ja-JP" sz="2400" b="1" dirty="0">
              <a:solidFill>
                <a:srgbClr val="990066"/>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r>
              <a:rPr lang="ja-JP" altLang="en-US" sz="2400" b="1" dirty="0">
                <a:solidFill>
                  <a:srgbClr val="990066"/>
                </a:solidFill>
                <a:latin typeface="HG丸ｺﾞｼｯｸM-PRO" panose="020F0600000000000000" pitchFamily="50" charset="-128"/>
                <a:ea typeface="HG丸ｺﾞｼｯｸM-PRO" panose="020F0600000000000000" pitchFamily="50" charset="-128"/>
              </a:rPr>
              <a:t>社会現象</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64537" name="Group 241"/>
          <p:cNvGrpSpPr>
            <a:grpSpLocks/>
          </p:cNvGrpSpPr>
          <p:nvPr/>
        </p:nvGrpSpPr>
        <p:grpSpPr bwMode="auto">
          <a:xfrm>
            <a:off x="7164932" y="681937"/>
            <a:ext cx="498475" cy="474663"/>
            <a:chOff x="2872" y="3480"/>
            <a:chExt cx="312" cy="416"/>
          </a:xfrm>
        </p:grpSpPr>
        <p:sp>
          <p:nvSpPr>
            <p:cNvPr id="64564" name="Freeform 242"/>
            <p:cNvSpPr>
              <a:spLocks/>
            </p:cNvSpPr>
            <p:nvPr/>
          </p:nvSpPr>
          <p:spPr bwMode="auto">
            <a:xfrm>
              <a:off x="2896" y="3504"/>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65" name="Freeform 243"/>
            <p:cNvSpPr>
              <a:spLocks/>
            </p:cNvSpPr>
            <p:nvPr/>
          </p:nvSpPr>
          <p:spPr bwMode="auto">
            <a:xfrm>
              <a:off x="2880" y="3488"/>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66" name="Freeform 244"/>
            <p:cNvSpPr>
              <a:spLocks/>
            </p:cNvSpPr>
            <p:nvPr/>
          </p:nvSpPr>
          <p:spPr bwMode="auto">
            <a:xfrm>
              <a:off x="2872" y="3480"/>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567" name="Freeform 245"/>
            <p:cNvSpPr>
              <a:spLocks/>
            </p:cNvSpPr>
            <p:nvPr/>
          </p:nvSpPr>
          <p:spPr bwMode="auto">
            <a:xfrm>
              <a:off x="3104" y="3528"/>
              <a:ext cx="64" cy="56"/>
            </a:xfrm>
            <a:custGeom>
              <a:avLst/>
              <a:gdLst>
                <a:gd name="T0" fmla="*/ 0 w 64"/>
                <a:gd name="T1" fmla="*/ 56 h 56"/>
                <a:gd name="T2" fmla="*/ 0 w 64"/>
                <a:gd name="T3" fmla="*/ 0 h 56"/>
                <a:gd name="T4" fmla="*/ 64 w 64"/>
                <a:gd name="T5" fmla="*/ 40 h 56"/>
                <a:gd name="T6" fmla="*/ 64 w 64"/>
                <a:gd name="T7" fmla="*/ 56 h 56"/>
                <a:gd name="T8" fmla="*/ 0 w 64"/>
                <a:gd name="T9" fmla="*/ 56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56"/>
                  </a:moveTo>
                  <a:lnTo>
                    <a:pt x="0" y="0"/>
                  </a:lnTo>
                  <a:lnTo>
                    <a:pt x="64" y="40"/>
                  </a:lnTo>
                  <a:lnTo>
                    <a:pt x="64" y="56"/>
                  </a:lnTo>
                  <a:lnTo>
                    <a:pt x="0" y="5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4568" name="Group 246"/>
            <p:cNvGrpSpPr>
              <a:grpSpLocks/>
            </p:cNvGrpSpPr>
            <p:nvPr/>
          </p:nvGrpSpPr>
          <p:grpSpPr bwMode="auto">
            <a:xfrm>
              <a:off x="2904" y="3552"/>
              <a:ext cx="240" cy="80"/>
              <a:chOff x="2904" y="3552"/>
              <a:chExt cx="240" cy="80"/>
            </a:xfrm>
          </p:grpSpPr>
          <p:grpSp>
            <p:nvGrpSpPr>
              <p:cNvPr id="64603" name="Group 247"/>
              <p:cNvGrpSpPr>
                <a:grpSpLocks/>
              </p:cNvGrpSpPr>
              <p:nvPr/>
            </p:nvGrpSpPr>
            <p:grpSpPr bwMode="auto">
              <a:xfrm>
                <a:off x="2904" y="3552"/>
                <a:ext cx="64" cy="80"/>
                <a:chOff x="2904" y="3552"/>
                <a:chExt cx="64" cy="80"/>
              </a:xfrm>
            </p:grpSpPr>
            <p:sp>
              <p:nvSpPr>
                <p:cNvPr id="64616" name="Oval 248"/>
                <p:cNvSpPr>
                  <a:spLocks noChangeArrowheads="1"/>
                </p:cNvSpPr>
                <p:nvPr/>
              </p:nvSpPr>
              <p:spPr bwMode="auto">
                <a:xfrm>
                  <a:off x="2904" y="3552"/>
                  <a:ext cx="64"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7" name="Oval 249"/>
                <p:cNvSpPr>
                  <a:spLocks noChangeArrowheads="1"/>
                </p:cNvSpPr>
                <p:nvPr/>
              </p:nvSpPr>
              <p:spPr bwMode="auto">
                <a:xfrm>
                  <a:off x="2920" y="3568"/>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4" name="Group 250"/>
              <p:cNvGrpSpPr>
                <a:grpSpLocks/>
              </p:cNvGrpSpPr>
              <p:nvPr/>
            </p:nvGrpSpPr>
            <p:grpSpPr bwMode="auto">
              <a:xfrm>
                <a:off x="2968" y="3552"/>
                <a:ext cx="32" cy="80"/>
                <a:chOff x="2968" y="3552"/>
                <a:chExt cx="32" cy="80"/>
              </a:xfrm>
            </p:grpSpPr>
            <p:sp>
              <p:nvSpPr>
                <p:cNvPr id="64614" name="Rectangle 251"/>
                <p:cNvSpPr>
                  <a:spLocks noChangeArrowheads="1"/>
                </p:cNvSpPr>
                <p:nvPr/>
              </p:nvSpPr>
              <p:spPr bwMode="auto">
                <a:xfrm>
                  <a:off x="2984"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5" name="Rectangle 252"/>
                <p:cNvSpPr>
                  <a:spLocks noChangeArrowheads="1"/>
                </p:cNvSpPr>
                <p:nvPr/>
              </p:nvSpPr>
              <p:spPr bwMode="auto">
                <a:xfrm>
                  <a:off x="2968" y="3560"/>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5" name="Group 253"/>
              <p:cNvGrpSpPr>
                <a:grpSpLocks/>
              </p:cNvGrpSpPr>
              <p:nvPr/>
            </p:nvGrpSpPr>
            <p:grpSpPr bwMode="auto">
              <a:xfrm>
                <a:off x="3016" y="3552"/>
                <a:ext cx="24" cy="80"/>
                <a:chOff x="3016" y="3552"/>
                <a:chExt cx="24" cy="80"/>
              </a:xfrm>
            </p:grpSpPr>
            <p:sp>
              <p:nvSpPr>
                <p:cNvPr id="64612" name="Rectangle 254"/>
                <p:cNvSpPr>
                  <a:spLocks noChangeArrowheads="1"/>
                </p:cNvSpPr>
                <p:nvPr/>
              </p:nvSpPr>
              <p:spPr bwMode="auto">
                <a:xfrm>
                  <a:off x="3024"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3" name="Rectangle 255"/>
                <p:cNvSpPr>
                  <a:spLocks noChangeArrowheads="1"/>
                </p:cNvSpPr>
                <p:nvPr/>
              </p:nvSpPr>
              <p:spPr bwMode="auto">
                <a:xfrm>
                  <a:off x="3016" y="3560"/>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6" name="Group 256"/>
              <p:cNvGrpSpPr>
                <a:grpSpLocks/>
              </p:cNvGrpSpPr>
              <p:nvPr/>
            </p:nvGrpSpPr>
            <p:grpSpPr bwMode="auto">
              <a:xfrm>
                <a:off x="3056" y="3552"/>
                <a:ext cx="56" cy="80"/>
                <a:chOff x="3056" y="3552"/>
                <a:chExt cx="56" cy="80"/>
              </a:xfrm>
            </p:grpSpPr>
            <p:sp>
              <p:nvSpPr>
                <p:cNvPr id="64610" name="Oval 257"/>
                <p:cNvSpPr>
                  <a:spLocks noChangeArrowheads="1"/>
                </p:cNvSpPr>
                <p:nvPr/>
              </p:nvSpPr>
              <p:spPr bwMode="auto">
                <a:xfrm>
                  <a:off x="3056" y="3552"/>
                  <a:ext cx="56"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1" name="Oval 258"/>
                <p:cNvSpPr>
                  <a:spLocks noChangeArrowheads="1"/>
                </p:cNvSpPr>
                <p:nvPr/>
              </p:nvSpPr>
              <p:spPr bwMode="auto">
                <a:xfrm>
                  <a:off x="3064" y="3568"/>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7" name="Group 259"/>
              <p:cNvGrpSpPr>
                <a:grpSpLocks/>
              </p:cNvGrpSpPr>
              <p:nvPr/>
            </p:nvGrpSpPr>
            <p:grpSpPr bwMode="auto">
              <a:xfrm>
                <a:off x="3120" y="3552"/>
                <a:ext cx="24" cy="80"/>
                <a:chOff x="3120" y="3552"/>
                <a:chExt cx="24" cy="80"/>
              </a:xfrm>
            </p:grpSpPr>
            <p:sp>
              <p:nvSpPr>
                <p:cNvPr id="64608" name="Rectangle 260"/>
                <p:cNvSpPr>
                  <a:spLocks noChangeArrowheads="1"/>
                </p:cNvSpPr>
                <p:nvPr/>
              </p:nvSpPr>
              <p:spPr bwMode="auto">
                <a:xfrm>
                  <a:off x="3128"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9" name="Rectangle 261"/>
                <p:cNvSpPr>
                  <a:spLocks noChangeArrowheads="1"/>
                </p:cNvSpPr>
                <p:nvPr/>
              </p:nvSpPr>
              <p:spPr bwMode="auto">
                <a:xfrm>
                  <a:off x="3120" y="3560"/>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sp>
          <p:nvSpPr>
            <p:cNvPr id="64569" name="Freeform 262"/>
            <p:cNvSpPr>
              <a:spLocks/>
            </p:cNvSpPr>
            <p:nvPr/>
          </p:nvSpPr>
          <p:spPr bwMode="auto">
            <a:xfrm>
              <a:off x="3096" y="3488"/>
              <a:ext cx="72" cy="72"/>
            </a:xfrm>
            <a:custGeom>
              <a:avLst/>
              <a:gdLst>
                <a:gd name="T0" fmla="*/ 0 w 72"/>
                <a:gd name="T1" fmla="*/ 72 h 72"/>
                <a:gd name="T2" fmla="*/ 0 w 72"/>
                <a:gd name="T3" fmla="*/ 0 h 72"/>
                <a:gd name="T4" fmla="*/ 72 w 72"/>
                <a:gd name="T5" fmla="*/ 72 h 72"/>
                <a:gd name="T6" fmla="*/ 0 w 72"/>
                <a:gd name="T7" fmla="*/ 72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0" y="72"/>
                  </a:moveTo>
                  <a:lnTo>
                    <a:pt x="0" y="0"/>
                  </a:lnTo>
                  <a:lnTo>
                    <a:pt x="72"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70" name="Freeform 263"/>
            <p:cNvSpPr>
              <a:spLocks/>
            </p:cNvSpPr>
            <p:nvPr/>
          </p:nvSpPr>
          <p:spPr bwMode="auto">
            <a:xfrm>
              <a:off x="3088" y="3480"/>
              <a:ext cx="72" cy="72"/>
            </a:xfrm>
            <a:custGeom>
              <a:avLst/>
              <a:gdLst>
                <a:gd name="T0" fmla="*/ 0 w 72"/>
                <a:gd name="T1" fmla="*/ 72 h 72"/>
                <a:gd name="T2" fmla="*/ 0 w 72"/>
                <a:gd name="T3" fmla="*/ 0 h 72"/>
                <a:gd name="T4" fmla="*/ 72 w 72"/>
                <a:gd name="T5" fmla="*/ 72 h 72"/>
                <a:gd name="T6" fmla="*/ 0 w 72"/>
                <a:gd name="T7" fmla="*/ 72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0" y="72"/>
                  </a:moveTo>
                  <a:lnTo>
                    <a:pt x="0" y="0"/>
                  </a:lnTo>
                  <a:lnTo>
                    <a:pt x="72" y="72"/>
                  </a:lnTo>
                  <a:lnTo>
                    <a:pt x="0" y="7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64571" name="Group 264"/>
            <p:cNvGrpSpPr>
              <a:grpSpLocks/>
            </p:cNvGrpSpPr>
            <p:nvPr/>
          </p:nvGrpSpPr>
          <p:grpSpPr bwMode="auto">
            <a:xfrm>
              <a:off x="2912" y="3656"/>
              <a:ext cx="232" cy="88"/>
              <a:chOff x="2912" y="3656"/>
              <a:chExt cx="232" cy="88"/>
            </a:xfrm>
          </p:grpSpPr>
          <p:grpSp>
            <p:nvGrpSpPr>
              <p:cNvPr id="64588" name="Group 265"/>
              <p:cNvGrpSpPr>
                <a:grpSpLocks/>
              </p:cNvGrpSpPr>
              <p:nvPr/>
            </p:nvGrpSpPr>
            <p:grpSpPr bwMode="auto">
              <a:xfrm>
                <a:off x="2952" y="3656"/>
                <a:ext cx="64" cy="88"/>
                <a:chOff x="2952" y="3656"/>
                <a:chExt cx="64" cy="88"/>
              </a:xfrm>
            </p:grpSpPr>
            <p:sp>
              <p:nvSpPr>
                <p:cNvPr id="64601" name="Oval 266"/>
                <p:cNvSpPr>
                  <a:spLocks noChangeArrowheads="1"/>
                </p:cNvSpPr>
                <p:nvPr/>
              </p:nvSpPr>
              <p:spPr bwMode="auto">
                <a:xfrm>
                  <a:off x="2952" y="3656"/>
                  <a:ext cx="64" cy="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2" name="Oval 267"/>
                <p:cNvSpPr>
                  <a:spLocks noChangeArrowheads="1"/>
                </p:cNvSpPr>
                <p:nvPr/>
              </p:nvSpPr>
              <p:spPr bwMode="auto">
                <a:xfrm>
                  <a:off x="2968" y="3680"/>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89" name="Group 268"/>
              <p:cNvGrpSpPr>
                <a:grpSpLocks/>
              </p:cNvGrpSpPr>
              <p:nvPr/>
            </p:nvGrpSpPr>
            <p:grpSpPr bwMode="auto">
              <a:xfrm>
                <a:off x="2912" y="3664"/>
                <a:ext cx="32" cy="80"/>
                <a:chOff x="2912" y="3664"/>
                <a:chExt cx="32" cy="80"/>
              </a:xfrm>
            </p:grpSpPr>
            <p:sp>
              <p:nvSpPr>
                <p:cNvPr id="64599" name="Rectangle 269"/>
                <p:cNvSpPr>
                  <a:spLocks noChangeArrowheads="1"/>
                </p:cNvSpPr>
                <p:nvPr/>
              </p:nvSpPr>
              <p:spPr bwMode="auto">
                <a:xfrm>
                  <a:off x="2928"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0" name="Rectangle 270"/>
                <p:cNvSpPr>
                  <a:spLocks noChangeArrowheads="1"/>
                </p:cNvSpPr>
                <p:nvPr/>
              </p:nvSpPr>
              <p:spPr bwMode="auto">
                <a:xfrm>
                  <a:off x="2912" y="3672"/>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0" name="Group 271"/>
              <p:cNvGrpSpPr>
                <a:grpSpLocks/>
              </p:cNvGrpSpPr>
              <p:nvPr/>
            </p:nvGrpSpPr>
            <p:grpSpPr bwMode="auto">
              <a:xfrm>
                <a:off x="3016" y="3656"/>
                <a:ext cx="64" cy="88"/>
                <a:chOff x="3016" y="3656"/>
                <a:chExt cx="64" cy="88"/>
              </a:xfrm>
            </p:grpSpPr>
            <p:sp>
              <p:nvSpPr>
                <p:cNvPr id="64597" name="Oval 272"/>
                <p:cNvSpPr>
                  <a:spLocks noChangeArrowheads="1"/>
                </p:cNvSpPr>
                <p:nvPr/>
              </p:nvSpPr>
              <p:spPr bwMode="auto">
                <a:xfrm>
                  <a:off x="3016" y="3656"/>
                  <a:ext cx="64" cy="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8" name="Oval 273"/>
                <p:cNvSpPr>
                  <a:spLocks noChangeArrowheads="1"/>
                </p:cNvSpPr>
                <p:nvPr/>
              </p:nvSpPr>
              <p:spPr bwMode="auto">
                <a:xfrm>
                  <a:off x="3032" y="3680"/>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1" name="Group 274"/>
              <p:cNvGrpSpPr>
                <a:grpSpLocks/>
              </p:cNvGrpSpPr>
              <p:nvPr/>
            </p:nvGrpSpPr>
            <p:grpSpPr bwMode="auto">
              <a:xfrm>
                <a:off x="3080" y="3664"/>
                <a:ext cx="32" cy="80"/>
                <a:chOff x="3080" y="3664"/>
                <a:chExt cx="32" cy="80"/>
              </a:xfrm>
            </p:grpSpPr>
            <p:sp>
              <p:nvSpPr>
                <p:cNvPr id="64595" name="Rectangle 275"/>
                <p:cNvSpPr>
                  <a:spLocks noChangeArrowheads="1"/>
                </p:cNvSpPr>
                <p:nvPr/>
              </p:nvSpPr>
              <p:spPr bwMode="auto">
                <a:xfrm>
                  <a:off x="3096"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6" name="Rectangle 276"/>
                <p:cNvSpPr>
                  <a:spLocks noChangeArrowheads="1"/>
                </p:cNvSpPr>
                <p:nvPr/>
              </p:nvSpPr>
              <p:spPr bwMode="auto">
                <a:xfrm>
                  <a:off x="3080" y="3672"/>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2" name="Group 277"/>
              <p:cNvGrpSpPr>
                <a:grpSpLocks/>
              </p:cNvGrpSpPr>
              <p:nvPr/>
            </p:nvGrpSpPr>
            <p:grpSpPr bwMode="auto">
              <a:xfrm>
                <a:off x="3120" y="3664"/>
                <a:ext cx="24" cy="80"/>
                <a:chOff x="3120" y="3664"/>
                <a:chExt cx="24" cy="80"/>
              </a:xfrm>
            </p:grpSpPr>
            <p:sp>
              <p:nvSpPr>
                <p:cNvPr id="64593" name="Rectangle 278"/>
                <p:cNvSpPr>
                  <a:spLocks noChangeArrowheads="1"/>
                </p:cNvSpPr>
                <p:nvPr/>
              </p:nvSpPr>
              <p:spPr bwMode="auto">
                <a:xfrm>
                  <a:off x="3128"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4" name="Rectangle 279"/>
                <p:cNvSpPr>
                  <a:spLocks noChangeArrowheads="1"/>
                </p:cNvSpPr>
                <p:nvPr/>
              </p:nvSpPr>
              <p:spPr bwMode="auto">
                <a:xfrm>
                  <a:off x="3120" y="3672"/>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grpSp>
          <p:nvGrpSpPr>
            <p:cNvPr id="64572" name="Group 280"/>
            <p:cNvGrpSpPr>
              <a:grpSpLocks/>
            </p:cNvGrpSpPr>
            <p:nvPr/>
          </p:nvGrpSpPr>
          <p:grpSpPr bwMode="auto">
            <a:xfrm>
              <a:off x="2904" y="3776"/>
              <a:ext cx="240" cy="80"/>
              <a:chOff x="2904" y="3776"/>
              <a:chExt cx="240" cy="80"/>
            </a:xfrm>
          </p:grpSpPr>
          <p:grpSp>
            <p:nvGrpSpPr>
              <p:cNvPr id="64573" name="Group 281"/>
              <p:cNvGrpSpPr>
                <a:grpSpLocks/>
              </p:cNvGrpSpPr>
              <p:nvPr/>
            </p:nvGrpSpPr>
            <p:grpSpPr bwMode="auto">
              <a:xfrm>
                <a:off x="2904" y="3776"/>
                <a:ext cx="64" cy="80"/>
                <a:chOff x="2904" y="3776"/>
                <a:chExt cx="64" cy="80"/>
              </a:xfrm>
            </p:grpSpPr>
            <p:sp>
              <p:nvSpPr>
                <p:cNvPr id="64586" name="Oval 282"/>
                <p:cNvSpPr>
                  <a:spLocks noChangeArrowheads="1"/>
                </p:cNvSpPr>
                <p:nvPr/>
              </p:nvSpPr>
              <p:spPr bwMode="auto">
                <a:xfrm>
                  <a:off x="2904" y="3776"/>
                  <a:ext cx="64"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7" name="Oval 283"/>
                <p:cNvSpPr>
                  <a:spLocks noChangeArrowheads="1"/>
                </p:cNvSpPr>
                <p:nvPr/>
              </p:nvSpPr>
              <p:spPr bwMode="auto">
                <a:xfrm>
                  <a:off x="2920" y="3792"/>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4" name="Group 284"/>
              <p:cNvGrpSpPr>
                <a:grpSpLocks/>
              </p:cNvGrpSpPr>
              <p:nvPr/>
            </p:nvGrpSpPr>
            <p:grpSpPr bwMode="auto">
              <a:xfrm>
                <a:off x="2968" y="3776"/>
                <a:ext cx="32" cy="80"/>
                <a:chOff x="2968" y="3776"/>
                <a:chExt cx="32" cy="80"/>
              </a:xfrm>
            </p:grpSpPr>
            <p:sp>
              <p:nvSpPr>
                <p:cNvPr id="64584" name="Rectangle 285"/>
                <p:cNvSpPr>
                  <a:spLocks noChangeArrowheads="1"/>
                </p:cNvSpPr>
                <p:nvPr/>
              </p:nvSpPr>
              <p:spPr bwMode="auto">
                <a:xfrm>
                  <a:off x="2984"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5" name="Rectangle 286"/>
                <p:cNvSpPr>
                  <a:spLocks noChangeArrowheads="1"/>
                </p:cNvSpPr>
                <p:nvPr/>
              </p:nvSpPr>
              <p:spPr bwMode="auto">
                <a:xfrm>
                  <a:off x="2968" y="3776"/>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5" name="Group 287"/>
              <p:cNvGrpSpPr>
                <a:grpSpLocks/>
              </p:cNvGrpSpPr>
              <p:nvPr/>
            </p:nvGrpSpPr>
            <p:grpSpPr bwMode="auto">
              <a:xfrm>
                <a:off x="3016" y="3776"/>
                <a:ext cx="24" cy="80"/>
                <a:chOff x="3016" y="3776"/>
                <a:chExt cx="24" cy="80"/>
              </a:xfrm>
            </p:grpSpPr>
            <p:sp>
              <p:nvSpPr>
                <p:cNvPr id="64582" name="Rectangle 288"/>
                <p:cNvSpPr>
                  <a:spLocks noChangeArrowheads="1"/>
                </p:cNvSpPr>
                <p:nvPr/>
              </p:nvSpPr>
              <p:spPr bwMode="auto">
                <a:xfrm>
                  <a:off x="3024"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3" name="Rectangle 289"/>
                <p:cNvSpPr>
                  <a:spLocks noChangeArrowheads="1"/>
                </p:cNvSpPr>
                <p:nvPr/>
              </p:nvSpPr>
              <p:spPr bwMode="auto">
                <a:xfrm>
                  <a:off x="3016" y="377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6" name="Group 290"/>
              <p:cNvGrpSpPr>
                <a:grpSpLocks/>
              </p:cNvGrpSpPr>
              <p:nvPr/>
            </p:nvGrpSpPr>
            <p:grpSpPr bwMode="auto">
              <a:xfrm>
                <a:off x="3056" y="3776"/>
                <a:ext cx="56" cy="80"/>
                <a:chOff x="3056" y="3776"/>
                <a:chExt cx="56" cy="80"/>
              </a:xfrm>
            </p:grpSpPr>
            <p:sp>
              <p:nvSpPr>
                <p:cNvPr id="64580" name="Oval 291"/>
                <p:cNvSpPr>
                  <a:spLocks noChangeArrowheads="1"/>
                </p:cNvSpPr>
                <p:nvPr/>
              </p:nvSpPr>
              <p:spPr bwMode="auto">
                <a:xfrm>
                  <a:off x="3056" y="3776"/>
                  <a:ext cx="56"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1" name="Oval 292"/>
                <p:cNvSpPr>
                  <a:spLocks noChangeArrowheads="1"/>
                </p:cNvSpPr>
                <p:nvPr/>
              </p:nvSpPr>
              <p:spPr bwMode="auto">
                <a:xfrm>
                  <a:off x="3064" y="3792"/>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7" name="Group 293"/>
              <p:cNvGrpSpPr>
                <a:grpSpLocks/>
              </p:cNvGrpSpPr>
              <p:nvPr/>
            </p:nvGrpSpPr>
            <p:grpSpPr bwMode="auto">
              <a:xfrm>
                <a:off x="3120" y="3776"/>
                <a:ext cx="24" cy="80"/>
                <a:chOff x="3120" y="3776"/>
                <a:chExt cx="24" cy="80"/>
              </a:xfrm>
            </p:grpSpPr>
            <p:sp>
              <p:nvSpPr>
                <p:cNvPr id="64578" name="Rectangle 294"/>
                <p:cNvSpPr>
                  <a:spLocks noChangeArrowheads="1"/>
                </p:cNvSpPr>
                <p:nvPr/>
              </p:nvSpPr>
              <p:spPr bwMode="auto">
                <a:xfrm>
                  <a:off x="3128"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79" name="Rectangle 295"/>
                <p:cNvSpPr>
                  <a:spLocks noChangeArrowheads="1"/>
                </p:cNvSpPr>
                <p:nvPr/>
              </p:nvSpPr>
              <p:spPr bwMode="auto">
                <a:xfrm>
                  <a:off x="3120" y="377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grpSp>
      <p:sp>
        <p:nvSpPr>
          <p:cNvPr id="64538" name="Rectangle 296"/>
          <p:cNvSpPr>
            <a:spLocks noChangeArrowheads="1"/>
          </p:cNvSpPr>
          <p:nvPr/>
        </p:nvSpPr>
        <p:spPr bwMode="auto">
          <a:xfrm>
            <a:off x="3646022" y="5098386"/>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量子情報</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9" name="Oval 297"/>
          <p:cNvSpPr>
            <a:spLocks noChangeArrowheads="1"/>
          </p:cNvSpPr>
          <p:nvPr/>
        </p:nvSpPr>
        <p:spPr bwMode="auto">
          <a:xfrm>
            <a:off x="6241119" y="2909491"/>
            <a:ext cx="3320393" cy="1027505"/>
          </a:xfrm>
          <a:prstGeom prst="ellipse">
            <a:avLst/>
          </a:prstGeom>
          <a:solidFill>
            <a:srgbClr val="FFFF99"/>
          </a:solidFill>
          <a:ln w="25400">
            <a:solidFill>
              <a:schemeClr val="accent2"/>
            </a:solidFill>
            <a:round/>
            <a:headEnd/>
            <a:tailEnd/>
          </a:ln>
        </p:spPr>
        <p:txBody>
          <a:bodyPr lIns="95786" tIns="47892" rIns="95786" bIns="47892"/>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500">
              <a:solidFill>
                <a:srgbClr val="000066"/>
              </a:solidFill>
              <a:latin typeface="HG丸ｺﾞｼｯｸM-PRO" panose="020F0600000000000000" pitchFamily="50" charset="-128"/>
              <a:ea typeface="HG丸ｺﾞｼｯｸM-PRO" panose="020F0600000000000000" pitchFamily="50" charset="-128"/>
            </a:endParaRPr>
          </a:p>
        </p:txBody>
      </p:sp>
      <p:sp>
        <p:nvSpPr>
          <p:cNvPr id="64540" name="Rectangle 298"/>
          <p:cNvSpPr>
            <a:spLocks noChangeArrowheads="1"/>
          </p:cNvSpPr>
          <p:nvPr/>
        </p:nvSpPr>
        <p:spPr bwMode="auto">
          <a:xfrm>
            <a:off x="6748463" y="3182938"/>
            <a:ext cx="2163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b="1" dirty="0">
                <a:solidFill>
                  <a:srgbClr val="000066"/>
                </a:solidFill>
                <a:latin typeface="HG丸ｺﾞｼｯｸM-PRO" panose="020F0600000000000000" pitchFamily="50" charset="-128"/>
                <a:ea typeface="HG丸ｺﾞｼｯｸM-PRO" panose="020F0600000000000000" pitchFamily="50" charset="-128"/>
              </a:rPr>
              <a:t>情報学の基盤</a:t>
            </a:r>
            <a:endParaRPr lang="ja-JP" altLang="en-US" dirty="0">
              <a:solidFill>
                <a:srgbClr val="000066"/>
              </a:solidFill>
              <a:latin typeface="HG丸ｺﾞｼｯｸM-PRO" panose="020F0600000000000000" pitchFamily="50" charset="-128"/>
              <a:ea typeface="HG丸ｺﾞｼｯｸM-PRO" panose="020F0600000000000000" pitchFamily="50" charset="-128"/>
            </a:endParaRPr>
          </a:p>
        </p:txBody>
      </p:sp>
      <p:sp>
        <p:nvSpPr>
          <p:cNvPr id="64541" name="Rectangle 299"/>
          <p:cNvSpPr>
            <a:spLocks noChangeArrowheads="1"/>
          </p:cNvSpPr>
          <p:nvPr/>
        </p:nvSpPr>
        <p:spPr bwMode="auto">
          <a:xfrm>
            <a:off x="2717965" y="3072353"/>
            <a:ext cx="3421388" cy="553998"/>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3600" b="1" dirty="0">
                <a:solidFill>
                  <a:srgbClr val="0000CC"/>
                </a:solidFill>
                <a:latin typeface="HG丸ｺﾞｼｯｸM-PRO" panose="020F0600000000000000" pitchFamily="50" charset="-128"/>
                <a:ea typeface="HG丸ｺﾞｼｯｸM-PRO" panose="020F0600000000000000" pitchFamily="50" charset="-128"/>
              </a:rPr>
              <a:t>数　理　科　学</a:t>
            </a:r>
            <a:endParaRPr lang="ja-JP" altLang="en-US" sz="3600" dirty="0">
              <a:solidFill>
                <a:srgbClr val="0000CC"/>
              </a:solidFill>
              <a:latin typeface="HG丸ｺﾞｼｯｸM-PRO" panose="020F0600000000000000" pitchFamily="50" charset="-128"/>
              <a:ea typeface="HG丸ｺﾞｼｯｸM-PRO" panose="020F0600000000000000" pitchFamily="50" charset="-128"/>
            </a:endParaRPr>
          </a:p>
        </p:txBody>
      </p:sp>
      <p:sp>
        <p:nvSpPr>
          <p:cNvPr id="64542" name="Rectangle 300"/>
          <p:cNvSpPr>
            <a:spLocks noChangeArrowheads="1"/>
          </p:cNvSpPr>
          <p:nvPr/>
        </p:nvSpPr>
        <p:spPr bwMode="auto">
          <a:xfrm>
            <a:off x="2520481" y="2658571"/>
            <a:ext cx="10271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計算量理論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3" name="Rectangle 301"/>
          <p:cNvSpPr>
            <a:spLocks noChangeArrowheads="1"/>
          </p:cNvSpPr>
          <p:nvPr/>
        </p:nvSpPr>
        <p:spPr bwMode="auto">
          <a:xfrm>
            <a:off x="286443" y="4675819"/>
            <a:ext cx="1033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数理モデル</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4" name="Rectangle 302"/>
          <p:cNvSpPr>
            <a:spLocks noChangeArrowheads="1"/>
          </p:cNvSpPr>
          <p:nvPr/>
        </p:nvSpPr>
        <p:spPr bwMode="auto">
          <a:xfrm>
            <a:off x="4322589" y="6038053"/>
            <a:ext cx="820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量子計算</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5" name="Rectangle 304"/>
          <p:cNvSpPr>
            <a:spLocks noChangeArrowheads="1"/>
          </p:cNvSpPr>
          <p:nvPr/>
        </p:nvSpPr>
        <p:spPr bwMode="auto">
          <a:xfrm>
            <a:off x="1583122" y="5969734"/>
            <a:ext cx="163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データサイエンス</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6" name="Rectangle 305"/>
          <p:cNvSpPr>
            <a:spLocks noChangeArrowheads="1"/>
          </p:cNvSpPr>
          <p:nvPr/>
        </p:nvSpPr>
        <p:spPr bwMode="auto">
          <a:xfrm>
            <a:off x="5949545" y="1667551"/>
            <a:ext cx="1546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400" b="1" dirty="0">
                <a:solidFill>
                  <a:srgbClr val="CC3300"/>
                </a:solidFill>
                <a:latin typeface="HG丸ｺﾞｼｯｸM-PRO" panose="020F0600000000000000" pitchFamily="50" charset="-128"/>
                <a:ea typeface="HG丸ｺﾞｼｯｸM-PRO" panose="020F0600000000000000" pitchFamily="50" charset="-128"/>
              </a:rPr>
              <a:t>数学基礎論</a:t>
            </a:r>
            <a:endParaRPr lang="en-US" altLang="ja-JP" sz="2400" b="1"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47" name="Rectangle 306"/>
          <p:cNvSpPr>
            <a:spLocks noChangeArrowheads="1"/>
          </p:cNvSpPr>
          <p:nvPr/>
        </p:nvSpPr>
        <p:spPr bwMode="auto">
          <a:xfrm>
            <a:off x="1884905" y="2223437"/>
            <a:ext cx="1252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情報理論</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8" name="Rectangle 307"/>
          <p:cNvSpPr>
            <a:spLocks noChangeArrowheads="1"/>
          </p:cNvSpPr>
          <p:nvPr/>
        </p:nvSpPr>
        <p:spPr bwMode="auto">
          <a:xfrm>
            <a:off x="3942556" y="713757"/>
            <a:ext cx="1463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組合せデザイン</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9" name="Rectangle 308"/>
          <p:cNvSpPr>
            <a:spLocks noChangeArrowheads="1"/>
          </p:cNvSpPr>
          <p:nvPr/>
        </p:nvSpPr>
        <p:spPr bwMode="auto">
          <a:xfrm rot="10800000" flipV="1">
            <a:off x="7648222" y="5092425"/>
            <a:ext cx="1387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実験計画</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1" name="Rectangle 310"/>
          <p:cNvSpPr>
            <a:spLocks noChangeArrowheads="1"/>
          </p:cNvSpPr>
          <p:nvPr/>
        </p:nvSpPr>
        <p:spPr bwMode="auto">
          <a:xfrm>
            <a:off x="1414888" y="4451586"/>
            <a:ext cx="14862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algn="ctr" eaLnBrk="1" hangingPunct="1">
              <a:lnSpc>
                <a:spcPct val="100000"/>
              </a:lnSpc>
              <a:spcBef>
                <a:spcPct val="0"/>
              </a:spcBef>
              <a:buClrTx/>
              <a:buSzTx/>
              <a:buFontTx/>
              <a:buNone/>
            </a:pPr>
            <a:r>
              <a:rPr lang="ja-JP" altLang="en-US" sz="2500" b="1" dirty="0">
                <a:solidFill>
                  <a:srgbClr val="C00000"/>
                </a:solidFill>
                <a:latin typeface="HG丸ｺﾞｼｯｸM-PRO" panose="020F0600000000000000" pitchFamily="50" charset="-128"/>
                <a:ea typeface="HG丸ｺﾞｼｯｸM-PRO" panose="020F0600000000000000" pitchFamily="50" charset="-128"/>
              </a:rPr>
              <a:t>最適化</a:t>
            </a:r>
            <a:endParaRPr lang="ja-JP" altLang="en-US" sz="25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4552" name="Rectangle 311"/>
          <p:cNvSpPr>
            <a:spLocks noChangeArrowheads="1"/>
          </p:cNvSpPr>
          <p:nvPr/>
        </p:nvSpPr>
        <p:spPr bwMode="auto">
          <a:xfrm>
            <a:off x="2726063" y="1154660"/>
            <a:ext cx="615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グラフ</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4" name="Rectangle 313"/>
          <p:cNvSpPr>
            <a:spLocks noChangeArrowheads="1"/>
          </p:cNvSpPr>
          <p:nvPr/>
        </p:nvSpPr>
        <p:spPr bwMode="auto">
          <a:xfrm>
            <a:off x="5365668" y="925620"/>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数論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6" name="Rectangle 319"/>
          <p:cNvSpPr>
            <a:spLocks noChangeArrowheads="1"/>
          </p:cNvSpPr>
          <p:nvPr/>
        </p:nvSpPr>
        <p:spPr bwMode="auto">
          <a:xfrm>
            <a:off x="5981516" y="5244305"/>
            <a:ext cx="881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量子暗号</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7" name="Rectangle 319"/>
          <p:cNvSpPr>
            <a:spLocks noChangeArrowheads="1"/>
          </p:cNvSpPr>
          <p:nvPr/>
        </p:nvSpPr>
        <p:spPr bwMode="auto">
          <a:xfrm>
            <a:off x="5508806" y="2333822"/>
            <a:ext cx="1464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57263" eaLnBrk="1" hangingPunct="1"/>
            <a:r>
              <a:rPr lang="ja-JP" altLang="en-US" sz="1600" b="1" dirty="0">
                <a:solidFill>
                  <a:srgbClr val="000000"/>
                </a:solidFill>
                <a:latin typeface="HG丸ｺﾞｼｯｸM-PRO" charset="0"/>
                <a:ea typeface="HG丸ｺﾞｼｯｸM-PRO" charset="0"/>
                <a:cs typeface="HG丸ｺﾞｼｯｸM-PRO" charset="0"/>
              </a:rPr>
              <a:t>巨大基数公理</a:t>
            </a:r>
            <a:endParaRPr lang="en-US" altLang="ja-JP" sz="1600" dirty="0">
              <a:latin typeface="HG丸ｺﾞｼｯｸM-PRO" charset="0"/>
              <a:ea typeface="HG丸ｺﾞｼｯｸM-PRO" charset="0"/>
              <a:cs typeface="HG丸ｺﾞｼｯｸM-PRO" charset="0"/>
            </a:endParaRPr>
          </a:p>
        </p:txBody>
      </p:sp>
      <p:sp>
        <p:nvSpPr>
          <p:cNvPr id="108" name="Rectangle 319"/>
          <p:cNvSpPr>
            <a:spLocks noChangeArrowheads="1"/>
          </p:cNvSpPr>
          <p:nvPr/>
        </p:nvSpPr>
        <p:spPr bwMode="auto">
          <a:xfrm>
            <a:off x="5647347" y="1279837"/>
            <a:ext cx="20291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57263" eaLnBrk="1" hangingPunct="1"/>
            <a:r>
              <a:rPr lang="ja-JP" altLang="en-US" sz="1600" b="1" dirty="0">
                <a:solidFill>
                  <a:srgbClr val="000000"/>
                </a:solidFill>
                <a:latin typeface="HG丸ｺﾞｼｯｸM-PRO" charset="0"/>
                <a:ea typeface="HG丸ｺﾞｼｯｸM-PRO" charset="0"/>
                <a:cs typeface="HG丸ｺﾞｼｯｸM-PRO" charset="0"/>
              </a:rPr>
              <a:t>公理的集合論</a:t>
            </a:r>
            <a:endParaRPr lang="en-US" altLang="ja-JP" sz="1600" dirty="0">
              <a:latin typeface="HG丸ｺﾞｼｯｸM-PRO" charset="0"/>
              <a:ea typeface="HG丸ｺﾞｼｯｸM-PRO" charset="0"/>
              <a:cs typeface="HG丸ｺﾞｼｯｸM-PRO" charset="0"/>
            </a:endParaRPr>
          </a:p>
        </p:txBody>
      </p:sp>
      <p:sp>
        <p:nvSpPr>
          <p:cNvPr id="3" name="テキスト ボックス 2"/>
          <p:cNvSpPr txBox="1"/>
          <p:nvPr/>
        </p:nvSpPr>
        <p:spPr>
          <a:xfrm>
            <a:off x="201918" y="5169822"/>
            <a:ext cx="3609171" cy="646331"/>
          </a:xfrm>
          <a:prstGeom prst="rect">
            <a:avLst/>
          </a:prstGeom>
          <a:noFill/>
        </p:spPr>
        <p:txBody>
          <a:bodyPr wrap="square" rtlCol="0">
            <a:spAutoFit/>
          </a:bodyPr>
          <a:lstStyle/>
          <a:p>
            <a:r>
              <a:rPr kumimoji="1" lang="ja-JP" altLang="en-US" sz="1600" b="1" dirty="0">
                <a:solidFill>
                  <a:schemeClr val="accent5">
                    <a:lumMod val="10000"/>
                  </a:schemeClr>
                </a:solidFill>
                <a:latin typeface="HG丸ｺﾞｼｯｸM-PRO" panose="020F0600000000000000" pitchFamily="50" charset="-128"/>
                <a:ea typeface="HG丸ｺﾞｼｯｸM-PRO" panose="020F0600000000000000" pitchFamily="50" charset="-128"/>
              </a:rPr>
              <a:t>オペレーションズリサーチ</a:t>
            </a:r>
            <a:endParaRPr kumimoji="1" lang="en-US" altLang="ja-JP" sz="1600" b="1" dirty="0">
              <a:solidFill>
                <a:schemeClr val="accent5">
                  <a:lumMod val="10000"/>
                </a:schemeClr>
              </a:solidFill>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48C26255-27FF-42A0-9FA3-0A6F998BD5EF}"/>
              </a:ext>
            </a:extLst>
          </p:cNvPr>
          <p:cNvSpPr>
            <a:spLocks noGrp="1"/>
          </p:cNvSpPr>
          <p:nvPr>
            <p:ph type="sldNum" sz="quarter" idx="12"/>
          </p:nvPr>
        </p:nvSpPr>
        <p:spPr/>
        <p:txBody>
          <a:bodyPr/>
          <a:lstStyle/>
          <a:p>
            <a:fld id="{E7E761B5-2A13-B847-A883-EE8699A304F9}" type="slidenum">
              <a:rPr lang="en-US" altLang="ja-JP" smtClean="0"/>
              <a:pPr/>
              <a:t>2</a:t>
            </a:fld>
            <a:endParaRPr lang="en-US" altLang="ja-JP"/>
          </a:p>
        </p:txBody>
      </p:sp>
    </p:spTree>
    <p:extLst>
      <p:ext uri="{BB962C8B-B14F-4D97-AF65-F5344CB8AC3E}">
        <p14:creationId xmlns:p14="http://schemas.microsoft.com/office/powerpoint/2010/main" val="16370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受験者向け情報</a:t>
            </a:r>
          </a:p>
        </p:txBody>
      </p:sp>
      <p:sp>
        <p:nvSpPr>
          <p:cNvPr id="50179" name="Rectangle 3" descr="Rectangle: Click to edit Master text styles&#10;Second level&#10;Third level&#10;Fourth level&#10;Fifth level"/>
          <p:cNvSpPr>
            <a:spLocks noGrp="1" noChangeArrowheads="1"/>
          </p:cNvSpPr>
          <p:nvPr>
            <p:ph type="body" idx="1"/>
          </p:nvPr>
        </p:nvSpPr>
        <p:spPr>
          <a:xfrm>
            <a:off x="577850" y="1600200"/>
            <a:ext cx="8983662" cy="4708525"/>
          </a:xfrm>
          <a:noFill/>
        </p:spPr>
        <p:txBody>
          <a:bodyPr/>
          <a:lstStyle/>
          <a:p>
            <a:pPr eaLnBrk="1" hangingPunct="1">
              <a:lnSpc>
                <a:spcPct val="90000"/>
              </a:lnSpc>
            </a:pPr>
            <a:r>
              <a:rPr lang="en-US" altLang="ja-JP" sz="2000" dirty="0">
                <a:latin typeface="HGP平成角ｺﾞｼｯｸ体W5AR" charset="0"/>
                <a:ea typeface="HGP平成角ｺﾞｼｯｸ体W5AR" charset="0"/>
                <a:cs typeface="HGP平成角ｺﾞｼｯｸ体W5AR" charset="0"/>
              </a:rPr>
              <a:t>Web page</a:t>
            </a:r>
          </a:p>
          <a:p>
            <a:pPr eaLnBrk="1" hangingPunct="1">
              <a:lnSpc>
                <a:spcPct val="90000"/>
              </a:lnSpc>
              <a:buNone/>
            </a:pPr>
            <a:r>
              <a:rPr lang="ja-JP" altLang="en-US"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hlinkClick r:id="rId3"/>
              </a:rPr>
              <a:t>http://www.i.nagoya-u.ac.jp/</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の</a:t>
            </a:r>
            <a:r>
              <a:rPr lang="zh-CN" altLang="en-US" sz="2000" b="1" dirty="0"/>
              <a:t>入学試験総合案内</a:t>
            </a:r>
            <a:r>
              <a:rPr lang="ja-JP" altLang="en-US" sz="2000" dirty="0">
                <a:latin typeface="HGP平成角ｺﾞｼｯｸ体W5AR" charset="0"/>
                <a:ea typeface="HGP平成角ｺﾞｼｯｸ体W5AR" charset="0"/>
                <a:cs typeface="HGP平成角ｺﾞｼｯｸ体W5AR" charset="0"/>
              </a:rPr>
              <a:t>に募集要項，過去の入試問題があります．</a:t>
            </a:r>
            <a:endParaRPr lang="en-US" altLang="ja-JP" sz="2000" dirty="0">
              <a:latin typeface="HGP平成角ｺﾞｼｯｸ体W5AR" charset="0"/>
              <a:ea typeface="HGP平成角ｺﾞｼｯｸ体W5AR" charset="0"/>
              <a:cs typeface="HGP平成角ｺﾞｼｯｸ体W5AR" charset="0"/>
            </a:endParaRPr>
          </a:p>
          <a:p>
            <a:pPr eaLnBrk="1" hangingPunct="1">
              <a:lnSpc>
                <a:spcPct val="90000"/>
              </a:lnSpc>
              <a:buNone/>
            </a:pPr>
            <a:r>
              <a:rPr lang="ja-JP" altLang="en-US" sz="2000" dirty="0">
                <a:latin typeface="HGP平成角ｺﾞｼｯｸ体W5AR" charset="0"/>
                <a:ea typeface="HGP平成角ｺﾞｼｯｸ体W5AR" charset="0"/>
                <a:cs typeface="HGP平成角ｺﾞｼｯｸ体W5AR" charset="0"/>
              </a:rPr>
              <a:t>  　情報科学研究科の過去の入試問題は</a:t>
            </a:r>
            <a:r>
              <a:rPr lang="en-US" altLang="ja-JP" sz="2000" dirty="0">
                <a:latin typeface="HGP平成角ｺﾞｼｯｸ体W5AR" charset="0"/>
                <a:ea typeface="HGP平成角ｺﾞｼｯｸ体W5AR" charset="0"/>
                <a:cs typeface="HGP平成角ｺﾞｼｯｸ体W5AR" charset="0"/>
                <a:hlinkClick r:id="rId4"/>
              </a:rPr>
              <a:t>http://www.is.nagoya-u.ac.jp/</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の</a:t>
            </a:r>
            <a:r>
              <a:rPr lang="zh-CN" altLang="en-US" sz="2000" b="1" dirty="0"/>
              <a:t>入学試験総合</a:t>
            </a:r>
            <a:r>
              <a:rPr lang="ja-JP" altLang="en-US" sz="2000" b="1" dirty="0"/>
              <a:t>案内</a:t>
            </a:r>
            <a:r>
              <a:rPr lang="ja-JP" altLang="en-US" sz="2000" dirty="0">
                <a:latin typeface="HGP平成角ｺﾞｼｯｸ体W5AR" charset="0"/>
                <a:ea typeface="HGP平成角ｺﾞｼｯｸ体W5AR" charset="0"/>
                <a:cs typeface="HGP平成角ｺﾞｼｯｸ体W5AR" charset="0"/>
              </a:rPr>
              <a:t>を</a:t>
            </a:r>
            <a:r>
              <a:rPr lang="ja-JP" altLang="en-US" sz="2000">
                <a:latin typeface="HGP平成角ｺﾞｼｯｸ体W5AR" charset="0"/>
                <a:ea typeface="HGP平成角ｺﾞｼｯｸ体W5AR" charset="0"/>
                <a:cs typeface="HGP平成角ｺﾞｼｯｸ体W5AR" charset="0"/>
              </a:rPr>
              <a:t>参照してください</a:t>
            </a:r>
            <a:r>
              <a:rPr lang="ja-JP" altLang="en-US" sz="2000" dirty="0">
                <a:latin typeface="HGP平成角ｺﾞｼｯｸ体W5AR" charset="0"/>
                <a:ea typeface="HGP平成角ｺﾞｼｯｸ体W5AR" charset="0"/>
                <a:cs typeface="HGP平成角ｺﾞｼｯｸ体W5AR" charset="0"/>
              </a:rPr>
              <a:t>．</a:t>
            </a:r>
          </a:p>
          <a:p>
            <a:pPr eaLnBrk="1" hangingPunct="1">
              <a:lnSpc>
                <a:spcPct val="90000"/>
              </a:lnSpc>
            </a:pPr>
            <a:r>
              <a:rPr lang="ja-JP" altLang="en-US" sz="2000" dirty="0">
                <a:latin typeface="HGP平成角ｺﾞｼｯｸ体W5AR" charset="0"/>
                <a:ea typeface="HGP平成角ｺﾞｼｯｸ体W5AR" charset="0"/>
                <a:cs typeface="HGP平成角ｺﾞｼｯｸ体W5AR" charset="0"/>
              </a:rPr>
              <a:t>問合せ先</a:t>
            </a: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rPr>
              <a:t>464-8601</a:t>
            </a:r>
            <a:r>
              <a:rPr lang="ja-JP" altLang="en-US" sz="2000" dirty="0">
                <a:latin typeface="HGP平成角ｺﾞｼｯｸ体W5AR" charset="0"/>
                <a:ea typeface="HGP平成角ｺﾞｼｯｸ体W5AR" charset="0"/>
                <a:cs typeface="HGP平成角ｺﾞｼｯｸ体W5AR" charset="0"/>
              </a:rPr>
              <a:t>名古屋市千種区不老町</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名古屋大学大学院情報学研究科</a:t>
            </a: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各教員のメールアドレスは</a:t>
            </a:r>
          </a:p>
          <a:p>
            <a:pPr eaLnBrk="1" hangingPunct="1">
              <a:lnSpc>
                <a:spcPct val="90000"/>
              </a:lnSpc>
              <a:buNone/>
            </a:pPr>
            <a:r>
              <a:rPr lang="ja-JP" altLang="en-US" sz="200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hlinkClick r:id="rId5"/>
              </a:rPr>
              <a:t>https://</a:t>
            </a:r>
            <a:r>
              <a:rPr lang="en-US" altLang="ja-JP" sz="2000" dirty="0" err="1">
                <a:latin typeface="HGP平成角ｺﾞｼｯｸ体W5AR" charset="0"/>
                <a:ea typeface="HGP平成角ｺﾞｼｯｸ体W5AR" charset="0"/>
                <a:cs typeface="HGP平成角ｺﾞｼｯｸ体W5AR" charset="0"/>
                <a:hlinkClick r:id="rId5"/>
              </a:rPr>
              <a:t>www.i.nagoya-u.ac.jp</a:t>
            </a:r>
            <a:r>
              <a:rPr lang="en-US" altLang="ja-JP" sz="2000" dirty="0">
                <a:latin typeface="HGP平成角ｺﾞｼｯｸ体W5AR" charset="0"/>
                <a:ea typeface="HGP平成角ｺﾞｼｯｸ体W5AR" charset="0"/>
                <a:cs typeface="HGP平成角ｺﾞｼｯｸ体W5AR" charset="0"/>
                <a:hlinkClick r:id="rId5"/>
              </a:rPr>
              <a:t>/prof/mathematical/</a:t>
            </a:r>
            <a:endParaRPr lang="en-US" altLang="ja-JP" sz="2000" dirty="0">
              <a:latin typeface="HGP平成角ｺﾞｼｯｸ体W5AR" charset="0"/>
              <a:ea typeface="HGP平成角ｺﾞｼｯｸ体W5AR" charset="0"/>
              <a:cs typeface="HGP平成角ｺﾞｼｯｸ体W5AR" charset="0"/>
            </a:endParaRP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に掲載されています．</a:t>
            </a:r>
          </a:p>
          <a:p>
            <a:pPr eaLnBrk="1" hangingPunct="1">
              <a:lnSpc>
                <a:spcPct val="90000"/>
              </a:lnSpc>
              <a:buFont typeface="Wingdings" charset="0"/>
              <a:buNone/>
            </a:pPr>
            <a:endParaRPr lang="ja-JP" altLang="en-US" sz="2000" dirty="0">
              <a:latin typeface="HGP平成角ｺﾞｼｯｸ体W5AR" charset="0"/>
              <a:ea typeface="HGP平成角ｺﾞｼｯｸ体W5AR" charset="0"/>
              <a:cs typeface="HGP平成角ｺﾞｼｯｸ体W5AR" charset="0"/>
            </a:endParaRPr>
          </a:p>
          <a:p>
            <a:pPr eaLnBrk="1" hangingPunct="1">
              <a:lnSpc>
                <a:spcPct val="90000"/>
              </a:lnSpc>
            </a:pPr>
            <a:r>
              <a:rPr lang="ja-JP" altLang="en-US" sz="2000" dirty="0">
                <a:latin typeface="HGP平成角ｺﾞｼｯｸ体W5AR" charset="0"/>
                <a:ea typeface="HGP平成角ｺﾞｼｯｸ体W5AR" charset="0"/>
                <a:cs typeface="HGP平成角ｺﾞｼｯｸ体W5AR" charset="0"/>
              </a:rPr>
              <a:t>希望の指導教員に事前にコンタクトを取って研究内容，研究室の募集</a:t>
            </a:r>
            <a:r>
              <a:rPr lang="ja-JP" altLang="en-US" sz="2000">
                <a:latin typeface="HGP平成角ｺﾞｼｯｸ体W5AR" charset="0"/>
                <a:ea typeface="HGP平成角ｺﾞｼｯｸ体W5AR" charset="0"/>
                <a:cs typeface="HGP平成角ｺﾞｼｯｸ体W5AR" charset="0"/>
              </a:rPr>
              <a:t>状況などを確認してください</a:t>
            </a:r>
            <a:r>
              <a:rPr lang="en-US" altLang="ja-JP" sz="2000" dirty="0">
                <a:latin typeface="HGP平成角ｺﾞｼｯｸ体W5AR" charset="0"/>
                <a:ea typeface="HGP平成角ｺﾞｼｯｸ体W5AR" charset="0"/>
                <a:cs typeface="HGP平成角ｺﾞｼｯｸ体W5AR" charset="0"/>
              </a:rPr>
              <a:t>.</a:t>
            </a:r>
          </a:p>
        </p:txBody>
      </p:sp>
      <p:sp>
        <p:nvSpPr>
          <p:cNvPr id="50181" name="Text Box 5"/>
          <p:cNvSpPr txBox="1">
            <a:spLocks noChangeArrowheads="1"/>
          </p:cNvSpPr>
          <p:nvPr/>
        </p:nvSpPr>
        <p:spPr bwMode="auto">
          <a:xfrm>
            <a:off x="5421313" y="2997200"/>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spcBef>
                <a:spcPct val="50000"/>
              </a:spcBef>
            </a:pPr>
            <a:endParaRPr lang="ja-JP" altLang="en-US" sz="2000">
              <a:solidFill>
                <a:schemeClr val="tx1"/>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970E8E95-DF0C-4102-AB1A-452662EE1C5E}"/>
              </a:ext>
            </a:extLst>
          </p:cNvPr>
          <p:cNvSpPr>
            <a:spLocks noGrp="1"/>
          </p:cNvSpPr>
          <p:nvPr>
            <p:ph type="sldNum" sz="quarter" idx="12"/>
          </p:nvPr>
        </p:nvSpPr>
        <p:spPr/>
        <p:txBody>
          <a:bodyPr/>
          <a:lstStyle/>
          <a:p>
            <a:fld id="{B7D9A68D-3D7D-A746-BFC3-18AA4CFC24AA}" type="slidenum">
              <a:rPr lang="en-US" altLang="ja-JP" smtClean="0"/>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017FFD-45D8-D448-B40E-0D29EB86DF4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9313" r="18211"/>
          <a:stretch/>
        </p:blipFill>
        <p:spPr>
          <a:xfrm>
            <a:off x="4448944" y="2276872"/>
            <a:ext cx="4320480" cy="2694665"/>
          </a:xfrm>
          <a:prstGeom prst="rect">
            <a:avLst/>
          </a:prstGeom>
        </p:spPr>
      </p:pic>
      <p:sp>
        <p:nvSpPr>
          <p:cNvPr id="2" name="タイトル 1"/>
          <p:cNvSpPr>
            <a:spLocks noGrp="1"/>
          </p:cNvSpPr>
          <p:nvPr>
            <p:ph type="title"/>
          </p:nvPr>
        </p:nvSpPr>
        <p:spPr>
          <a:xfrm>
            <a:off x="488504" y="304800"/>
            <a:ext cx="8832850" cy="533400"/>
          </a:xfrm>
        </p:spPr>
        <p:txBody>
          <a:bodyPr/>
          <a:lstStyle/>
          <a:p>
            <a:r>
              <a:rPr kumimoji="1" lang="ja-JP" altLang="en-US" sz="3200" dirty="0">
                <a:latin typeface="HGP平成角ｺﾞｼｯｸ体W5AR" panose="020B0600000000000000" pitchFamily="50" charset="-128"/>
                <a:ea typeface="HGP平成角ｺﾞｼｯｸ体W5AR" panose="020B0600000000000000" pitchFamily="50" charset="-128"/>
              </a:rPr>
              <a:t>数理ランチ</a:t>
            </a:r>
            <a:endParaRPr kumimoji="1" lang="ja-JP" altLang="en-US" sz="3200" dirty="0">
              <a:solidFill>
                <a:srgbClr val="FF0000"/>
              </a:solidFill>
              <a:latin typeface="HGP平成角ｺﾞｼｯｸ体W5AR" panose="020B0600000000000000" pitchFamily="50" charset="-128"/>
              <a:ea typeface="HGP平成角ｺﾞｼｯｸ体W5AR" panose="020B0600000000000000" pitchFamily="50" charset="-128"/>
            </a:endParaRPr>
          </a:p>
        </p:txBody>
      </p:sp>
      <p:sp>
        <p:nvSpPr>
          <p:cNvPr id="3" name="コンテンツ プレースホルダー 2"/>
          <p:cNvSpPr>
            <a:spLocks noGrp="1"/>
          </p:cNvSpPr>
          <p:nvPr>
            <p:ph idx="1"/>
          </p:nvPr>
        </p:nvSpPr>
        <p:spPr>
          <a:xfrm>
            <a:off x="344488" y="1412776"/>
            <a:ext cx="8832850" cy="4419600"/>
          </a:xfrm>
        </p:spPr>
        <p:txBody>
          <a:bodyPr/>
          <a:lstStyle/>
          <a:p>
            <a:r>
              <a:rPr lang="ja-JP" altLang="en-US" sz="2400" dirty="0">
                <a:latin typeface="MS PGothic" panose="020B0600070205080204" pitchFamily="34" charset="-128"/>
                <a:ea typeface="MS PGothic" panose="020B0600070205080204" pitchFamily="34" charset="-128"/>
              </a:rPr>
              <a:t>弁当持参のランチ会．もちろん手ぶらでの参加も</a:t>
            </a:r>
            <a:r>
              <a:rPr lang="en-US" altLang="ja-JP" sz="2400" dirty="0">
                <a:latin typeface="MS PGothic" panose="020B0600070205080204" pitchFamily="34" charset="-128"/>
                <a:ea typeface="MS PGothic" panose="020B0600070205080204" pitchFamily="34" charset="-128"/>
              </a:rPr>
              <a:t>OK.</a:t>
            </a:r>
            <a:br>
              <a:rPr kumimoji="1" lang="en-US" altLang="ja-JP" sz="2400" dirty="0">
                <a:latin typeface="MS PGothic" panose="020B0600070205080204" pitchFamily="34" charset="-128"/>
                <a:ea typeface="MS PGothic" panose="020B0600070205080204" pitchFamily="34" charset="-128"/>
              </a:rPr>
            </a:br>
            <a:r>
              <a:rPr kumimoji="1" lang="ja-JP" altLang="en-US" sz="2400" dirty="0">
                <a:latin typeface="MS PGothic" panose="020B0600070205080204" pitchFamily="34" charset="-128"/>
                <a:ea typeface="MS PGothic" panose="020B0600070205080204" pitchFamily="34" charset="-128"/>
              </a:rPr>
              <a:t>数理情報学専攻の教員や学生と気軽に話せる機会．</a:t>
            </a:r>
            <a:br>
              <a:rPr kumimoji="1" lang="en-US" altLang="ja-JP" sz="2400" dirty="0">
                <a:latin typeface="MS PGothic" panose="020B0600070205080204" pitchFamily="34" charset="-128"/>
                <a:ea typeface="MS PGothic" panose="020B0600070205080204" pitchFamily="34" charset="-128"/>
              </a:rPr>
            </a:br>
            <a:r>
              <a:rPr kumimoji="1" lang="ja-JP" altLang="en-US" sz="2400" dirty="0">
                <a:latin typeface="MS PGothic" panose="020B0600070205080204" pitchFamily="34" charset="-128"/>
                <a:ea typeface="MS PGothic" panose="020B0600070205080204" pitchFamily="34" charset="-128"/>
              </a:rPr>
              <a:t>どなたでも歓迎します！</a:t>
            </a:r>
            <a:endParaRPr kumimoji="1" lang="en-US" altLang="ja-JP" sz="2400" dirty="0">
              <a:latin typeface="MS PGothic" panose="020B0600070205080204" pitchFamily="34" charset="-128"/>
              <a:ea typeface="MS PGothic" panose="020B0600070205080204" pitchFamily="34" charset="-128"/>
            </a:endParaRPr>
          </a:p>
          <a:p>
            <a:endParaRPr kumimoji="1" lang="en-US" altLang="ja-JP" sz="2400" dirty="0">
              <a:latin typeface="MS PGothic" panose="020B0600070205080204" pitchFamily="34" charset="-128"/>
              <a:ea typeface="MS PGothic" panose="020B0600070205080204" pitchFamily="34" charset="-128"/>
            </a:endParaRPr>
          </a:p>
          <a:p>
            <a:r>
              <a:rPr lang="ja-JP" altLang="en-US" sz="2400" dirty="0">
                <a:latin typeface="MS PGothic" panose="020B0600070205080204" pitchFamily="34" charset="-128"/>
                <a:ea typeface="MS PGothic" panose="020B0600070205080204" pitchFamily="34" charset="-128"/>
              </a:rPr>
              <a:t>場所：</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情報学研究科棟</a:t>
            </a:r>
            <a:r>
              <a:rPr lang="en-US" altLang="ja-JP" sz="2400" dirty="0">
                <a:latin typeface="MS PGothic" panose="020B0600070205080204" pitchFamily="34" charset="-128"/>
                <a:ea typeface="MS PGothic" panose="020B0600070205080204" pitchFamily="34" charset="-128"/>
              </a:rPr>
              <a:t>3</a:t>
            </a:r>
            <a:r>
              <a:rPr lang="ja-JP" altLang="en-US" sz="2400" dirty="0">
                <a:latin typeface="MS PGothic" panose="020B0600070205080204" pitchFamily="34" charset="-128"/>
                <a:ea typeface="MS PGothic" panose="020B0600070205080204" pitchFamily="34" charset="-128"/>
              </a:rPr>
              <a:t>階</a:t>
            </a:r>
            <a:br>
              <a:rPr lang="en-US" altLang="ja-JP" sz="2400" dirty="0">
                <a:latin typeface="MS PGothic" panose="020B0600070205080204" pitchFamily="34" charset="-128"/>
                <a:ea typeface="MS PGothic" panose="020B0600070205080204" pitchFamily="34" charset="-128"/>
              </a:rPr>
            </a:br>
            <a:r>
              <a:rPr lang="ja-JP" altLang="en-US" sz="2400" dirty="0">
                <a:latin typeface="MS PGothic" panose="020B0600070205080204" pitchFamily="34" charset="-128"/>
                <a:ea typeface="MS PGothic" panose="020B0600070205080204" pitchFamily="34" charset="-128"/>
              </a:rPr>
              <a:t>　　　　３１４室</a:t>
            </a:r>
            <a:r>
              <a:rPr lang="ja-JP" altLang="en-US" sz="2400" dirty="0">
                <a:solidFill>
                  <a:srgbClr val="FF0000"/>
                </a:solidFill>
                <a:latin typeface="MS PGothic" panose="020B0600070205080204" pitchFamily="34" charset="-128"/>
                <a:ea typeface="MS PGothic" panose="020B0600070205080204" pitchFamily="34" charset="-128"/>
              </a:rPr>
              <a:t>（</a:t>
            </a:r>
            <a:r>
              <a:rPr lang="en-US" altLang="ja-JP" sz="2400" dirty="0">
                <a:solidFill>
                  <a:srgbClr val="FF0000"/>
                </a:solidFill>
                <a:latin typeface="MS PGothic" panose="020B0600070205080204" pitchFamily="34" charset="-128"/>
                <a:ea typeface="MS PGothic" panose="020B0600070205080204" pitchFamily="34" charset="-128"/>
              </a:rPr>
              <a:t>Zoom</a:t>
            </a:r>
            <a:r>
              <a:rPr lang="ja-JP" altLang="en-US" sz="2400" dirty="0">
                <a:solidFill>
                  <a:srgbClr val="FF0000"/>
                </a:solidFill>
                <a:latin typeface="MS PGothic" panose="020B0600070205080204" pitchFamily="34" charset="-128"/>
                <a:ea typeface="MS PGothic" panose="020B0600070205080204" pitchFamily="34" charset="-128"/>
              </a:rPr>
              <a:t>も有り！）</a:t>
            </a:r>
            <a:r>
              <a:rPr lang="en-US" altLang="ja-JP" sz="2400" dirty="0">
                <a:solidFill>
                  <a:srgbClr val="FF0000"/>
                </a:solidFill>
                <a:latin typeface="MS PGothic" panose="020B0600070205080204" pitchFamily="34" charset="-128"/>
                <a:ea typeface="MS PGothic" panose="020B0600070205080204" pitchFamily="34" charset="-128"/>
              </a:rPr>
              <a:t> </a:t>
            </a:r>
          </a:p>
          <a:p>
            <a:endParaRPr lang="en-US" altLang="ja-JP" sz="2400" dirty="0">
              <a:solidFill>
                <a:srgbClr val="FF0000"/>
              </a:solidFill>
              <a:latin typeface="MS PGothic" panose="020B0600070205080204" pitchFamily="34" charset="-128"/>
              <a:ea typeface="MS PGothic" panose="020B0600070205080204" pitchFamily="34" charset="-128"/>
            </a:endParaRPr>
          </a:p>
          <a:p>
            <a:r>
              <a:rPr lang="ja-JP" altLang="en-US" sz="2400" dirty="0">
                <a:latin typeface="MS PGothic" panose="020B0600070205080204" pitchFamily="34" charset="-128"/>
                <a:ea typeface="MS PGothic" panose="020B0600070205080204" pitchFamily="34" charset="-128"/>
              </a:rPr>
              <a:t>毎月</a:t>
            </a:r>
            <a:r>
              <a:rPr lang="en-US" altLang="ja-JP" sz="2400" dirty="0">
                <a:latin typeface="MS PGothic" panose="020B0600070205080204" pitchFamily="34" charset="-128"/>
                <a:ea typeface="MS PGothic" panose="020B0600070205080204" pitchFamily="34" charset="-128"/>
              </a:rPr>
              <a:t>(</a:t>
            </a:r>
            <a:r>
              <a:rPr lang="ja-JP" altLang="en-US" sz="2400" dirty="0">
                <a:latin typeface="MS PGothic" panose="020B0600070205080204" pitchFamily="34" charset="-128"/>
                <a:ea typeface="MS PGothic" panose="020B0600070205080204" pitchFamily="34" charset="-128"/>
              </a:rPr>
              <a:t>概ね</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第</a:t>
            </a:r>
            <a:r>
              <a:rPr lang="en-US" altLang="ja-JP" sz="2400" dirty="0">
                <a:latin typeface="MS PGothic" panose="020B0600070205080204" pitchFamily="34" charset="-128"/>
                <a:ea typeface="MS PGothic" panose="020B0600070205080204" pitchFamily="34" charset="-128"/>
              </a:rPr>
              <a:t>3</a:t>
            </a:r>
            <a:r>
              <a:rPr lang="ja-JP" altLang="en-US" sz="2400" dirty="0">
                <a:latin typeface="MS PGothic" panose="020B0600070205080204" pitchFamily="34" charset="-128"/>
                <a:ea typeface="MS PGothic" panose="020B0600070205080204" pitchFamily="34" charset="-128"/>
              </a:rPr>
              <a:t>水曜日 </a:t>
            </a:r>
            <a:br>
              <a:rPr lang="en-US" altLang="ja-JP" sz="2400" dirty="0">
                <a:latin typeface="MS PGothic" panose="020B0600070205080204" pitchFamily="34" charset="-128"/>
                <a:ea typeface="MS PGothic" panose="020B0600070205080204" pitchFamily="34" charset="-128"/>
              </a:rPr>
            </a:br>
            <a:r>
              <a:rPr lang="en-US" altLang="ja-JP" sz="2400" dirty="0">
                <a:solidFill>
                  <a:srgbClr val="FF0000"/>
                </a:solidFill>
                <a:latin typeface="MS PGothic" panose="020B0600070205080204" pitchFamily="34" charset="-128"/>
                <a:ea typeface="MS PGothic" panose="020B0600070205080204" pitchFamily="34" charset="-128"/>
              </a:rPr>
              <a:t>12:00-13:00</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くらい</a:t>
            </a:r>
            <a:r>
              <a:rPr lang="en-US" altLang="ja-JP" sz="2400" dirty="0">
                <a:latin typeface="MS PGothic" panose="020B0600070205080204" pitchFamily="34" charset="-128"/>
                <a:ea typeface="MS PGothic" panose="020B0600070205080204" pitchFamily="34" charset="-128"/>
              </a:rPr>
              <a:t>)</a:t>
            </a:r>
            <a:br>
              <a:rPr lang="en-US" altLang="ja-JP" sz="2400" dirty="0">
                <a:latin typeface="MS PGothic" panose="020B0600070205080204" pitchFamily="34" charset="-128"/>
                <a:ea typeface="MS PGothic" panose="020B0600070205080204" pitchFamily="34" charset="-128"/>
              </a:rPr>
            </a:br>
            <a:r>
              <a:rPr lang="ja-JP" altLang="en-US" sz="2400" dirty="0">
                <a:latin typeface="MS PGothic" panose="020B0600070205080204" pitchFamily="34" charset="-128"/>
                <a:ea typeface="MS PGothic" panose="020B0600070205080204" pitchFamily="34" charset="-128"/>
              </a:rPr>
              <a:t>今後の予定：</a:t>
            </a:r>
            <a:endParaRPr lang="en-US" altLang="ja-JP" sz="2400" dirty="0">
              <a:latin typeface="MS PGothic" panose="020B0600070205080204" pitchFamily="34" charset="-128"/>
              <a:ea typeface="MS PGothic" panose="020B0600070205080204" pitchFamily="34" charset="-128"/>
            </a:endParaRPr>
          </a:p>
          <a:p>
            <a:pPr lvl="1"/>
            <a:r>
              <a:rPr lang="en-US" altLang="ja-JP" sz="2400" dirty="0">
                <a:latin typeface="MS PGothic" panose="020B0600070205080204" pitchFamily="34" charset="-128"/>
                <a:ea typeface="MS PGothic" panose="020B0600070205080204" pitchFamily="34" charset="-128"/>
              </a:rPr>
              <a:t>5/22(</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en-US" altLang="ja-JP" sz="2400" dirty="0">
                <a:latin typeface="MS PGothic" panose="020B0600070205080204" pitchFamily="34" charset="-128"/>
                <a:ea typeface="MS PGothic" panose="020B0600070205080204" pitchFamily="34" charset="-128"/>
              </a:rPr>
              <a:t>6/19(</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en-US" altLang="ja-JP" sz="2400" dirty="0">
                <a:latin typeface="MS PGothic" panose="020B0600070205080204" pitchFamily="34" charset="-128"/>
                <a:ea typeface="MS PGothic" panose="020B0600070205080204" pitchFamily="34" charset="-128"/>
              </a:rPr>
              <a:t>7/17(</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ja-JP" altLang="en-US" sz="2400" dirty="0">
                <a:latin typeface="MS PGothic" panose="020B0600070205080204" pitchFamily="34" charset="-128"/>
                <a:ea typeface="MS PGothic" panose="020B0600070205080204" pitchFamily="34" charset="-128"/>
              </a:rPr>
              <a:t>専攻</a:t>
            </a:r>
            <a:r>
              <a:rPr lang="en-US" altLang="ja-JP" sz="2400" dirty="0">
                <a:latin typeface="MS PGothic" panose="020B0600070205080204" pitchFamily="34" charset="-128"/>
                <a:ea typeface="MS PGothic" panose="020B0600070205080204" pitchFamily="34" charset="-128"/>
              </a:rPr>
              <a:t>HP </a:t>
            </a:r>
            <a:r>
              <a:rPr lang="en-US" altLang="ja-JP" sz="2400" dirty="0">
                <a:latin typeface="MS PGothic" panose="020B0600070205080204" pitchFamily="34" charset="-128"/>
                <a:ea typeface="MS PGothic" panose="020B0600070205080204" pitchFamily="34" charset="-128"/>
                <a:hlinkClick r:id="rId3"/>
              </a:rPr>
              <a:t>http://www.math.mi.i.nagoya-u.ac.jp/</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より事前登録お願いします．</a:t>
            </a:r>
            <a:endParaRPr lang="en-US" altLang="ja-JP" sz="2400" dirty="0">
              <a:latin typeface="MS PGothic" panose="020B0600070205080204" pitchFamily="34" charset="-128"/>
              <a:ea typeface="MS PGothic" panose="020B0600070205080204" pitchFamily="34" charset="-128"/>
            </a:endParaRPr>
          </a:p>
          <a:p>
            <a:pPr marL="0" indent="0">
              <a:buNone/>
            </a:pPr>
            <a:r>
              <a:rPr lang="ja-JP" altLang="en-US" sz="2400" dirty="0">
                <a:latin typeface="MS PGothic" panose="020B0600070205080204" pitchFamily="34" charset="-128"/>
                <a:ea typeface="MS PGothic" panose="020B0600070205080204" pitchFamily="34" charset="-128"/>
              </a:rPr>
              <a:t>　</a:t>
            </a:r>
            <a:br>
              <a:rPr lang="en-US" altLang="ja-JP" sz="2400" dirty="0">
                <a:latin typeface="MS PGothic" panose="020B0600070205080204" pitchFamily="34" charset="-128"/>
                <a:ea typeface="MS PGothic" panose="020B0600070205080204" pitchFamily="34" charset="-128"/>
              </a:rPr>
            </a:br>
            <a:r>
              <a:rPr lang="en-US" altLang="ja-JP" sz="2400" dirty="0">
                <a:latin typeface="MS PGothic" panose="020B0600070205080204" pitchFamily="34" charset="-128"/>
                <a:ea typeface="MS PGothic" panose="020B0600070205080204" pitchFamily="34" charset="-128"/>
              </a:rPr>
              <a:t>	</a:t>
            </a:r>
            <a:endParaRPr lang="en-US" altLang="ja-JP" sz="2400" dirty="0">
              <a:solidFill>
                <a:srgbClr val="FF0000"/>
              </a:solidFill>
              <a:latin typeface="MS PGothic" panose="020B0600070205080204" pitchFamily="34" charset="-128"/>
              <a:ea typeface="MS PGothic" panose="020B0600070205080204" pitchFamily="34" charset="-128"/>
            </a:endParaRPr>
          </a:p>
          <a:p>
            <a:pPr marL="0" indent="0">
              <a:buNone/>
            </a:pPr>
            <a:br>
              <a:rPr kumimoji="1" lang="en-US" altLang="ja-JP" sz="2400" dirty="0">
                <a:latin typeface="MS PGothic" panose="020B0600070205080204" pitchFamily="34" charset="-128"/>
                <a:ea typeface="MS PGothic" panose="020B0600070205080204" pitchFamily="34" charset="-128"/>
              </a:rPr>
            </a:br>
            <a:endParaRPr kumimoji="1" lang="ja-JP" altLang="en-US" sz="2400" dirty="0">
              <a:latin typeface="MS PGothic" panose="020B0600070205080204" pitchFamily="34" charset="-128"/>
              <a:ea typeface="MS PGothic" panose="020B0600070205080204" pitchFamily="34" charset="-128"/>
            </a:endParaRPr>
          </a:p>
        </p:txBody>
      </p:sp>
      <p:sp>
        <p:nvSpPr>
          <p:cNvPr id="4" name="スライド番号プレースホルダー 3">
            <a:extLst>
              <a:ext uri="{FF2B5EF4-FFF2-40B4-BE49-F238E27FC236}">
                <a16:creationId xmlns:a16="http://schemas.microsoft.com/office/drawing/2014/main" id="{40912872-F07C-45B8-9856-A889AE81657D}"/>
              </a:ext>
            </a:extLst>
          </p:cNvPr>
          <p:cNvSpPr>
            <a:spLocks noGrp="1"/>
          </p:cNvSpPr>
          <p:nvPr>
            <p:ph type="sldNum" sz="quarter" idx="12"/>
          </p:nvPr>
        </p:nvSpPr>
        <p:spPr/>
        <p:txBody>
          <a:bodyPr/>
          <a:lstStyle/>
          <a:p>
            <a:fld id="{B7D9A68D-3D7D-A746-BFC3-18AA4CFC24AA}" type="slidenum">
              <a:rPr lang="en-US" altLang="ja-JP" smtClean="0"/>
              <a:pPr/>
              <a:t>21</a:t>
            </a:fld>
            <a:endParaRPr lang="en-US" altLang="ja-JP" dirty="0"/>
          </a:p>
        </p:txBody>
      </p:sp>
    </p:spTree>
    <p:extLst>
      <p:ext uri="{BB962C8B-B14F-4D97-AF65-F5344CB8AC3E}">
        <p14:creationId xmlns:p14="http://schemas.microsoft.com/office/powerpoint/2010/main" val="55135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kumimoji="0" lang="ja-JP" altLang="en-US" dirty="0">
                <a:latin typeface="HGP平成角ｺﾞｼｯｸ体W5AR" charset="0"/>
                <a:ea typeface="HGP平成角ｺﾞｼｯｸ体W5AR" charset="0"/>
                <a:cs typeface="HGP平成角ｺﾞｼｯｸ体W5AR" charset="0"/>
              </a:rPr>
              <a:t>数理情報学専攻</a:t>
            </a:r>
          </a:p>
        </p:txBody>
      </p:sp>
      <p:sp>
        <p:nvSpPr>
          <p:cNvPr id="9219" name="Rectangle 3" descr="Rectangle: Click to edit Master text styles&#10;Second level&#10;Third level&#10;Fourth level&#10;Fifth level"/>
          <p:cNvSpPr>
            <a:spLocks noGrp="1" noChangeArrowheads="1"/>
          </p:cNvSpPr>
          <p:nvPr>
            <p:ph type="body" idx="1"/>
          </p:nvPr>
        </p:nvSpPr>
        <p:spPr>
          <a:xfrm>
            <a:off x="577850" y="1500188"/>
            <a:ext cx="8832850" cy="4781550"/>
          </a:xfrm>
        </p:spPr>
        <p:txBody>
          <a:bodyPr/>
          <a:lstStyle/>
          <a:p>
            <a:pPr eaLnBrk="1" hangingPunct="1"/>
            <a:r>
              <a:rPr lang="ja-JP" altLang="en-US" dirty="0">
                <a:latin typeface="HGP平成角ｺﾞｼｯｸ体W5AR" charset="0"/>
                <a:ea typeface="HGP平成角ｺﾞｼｯｸ体W5AR" charset="0"/>
                <a:cs typeface="HGP平成角ｺﾞｼｯｸ体W5AR" charset="0"/>
              </a:rPr>
              <a:t>講座構成　</a:t>
            </a:r>
            <a:r>
              <a:rPr lang="en-US" altLang="ja-JP" dirty="0">
                <a:solidFill>
                  <a:srgbClr val="CC9900"/>
                </a:solidFill>
                <a:latin typeface="HGP平成角ｺﾞｼｯｸ体W5AR" charset="0"/>
                <a:ea typeface="HGP平成角ｺﾞｼｯｸ体W5AR" charset="0"/>
                <a:cs typeface="HGP平成角ｺﾞｼｯｸ体W5AR" charset="0"/>
              </a:rPr>
              <a:t>(2024.4.1</a:t>
            </a:r>
            <a:r>
              <a:rPr lang="ja-JP" altLang="en-US" dirty="0">
                <a:solidFill>
                  <a:srgbClr val="CC9900"/>
                </a:solidFill>
                <a:latin typeface="HGP平成角ｺﾞｼｯｸ体W5AR" charset="0"/>
                <a:ea typeface="HGP平成角ｺﾞｼｯｸ体W5AR" charset="0"/>
                <a:cs typeface="HGP平成角ｺﾞｼｯｸ体W5AR" charset="0"/>
              </a:rPr>
              <a:t>現在</a:t>
            </a:r>
            <a:r>
              <a:rPr lang="en-US" altLang="ja-JP" dirty="0">
                <a:solidFill>
                  <a:srgbClr val="CC9900"/>
                </a:solidFill>
                <a:latin typeface="HGP平成角ｺﾞｼｯｸ体W5AR" charset="0"/>
                <a:ea typeface="HGP平成角ｺﾞｼｯｸ体W5AR" charset="0"/>
                <a:cs typeface="HGP平成角ｺﾞｼｯｸ体W5AR" charset="0"/>
              </a:rPr>
              <a:t>)</a:t>
            </a:r>
          </a:p>
          <a:p>
            <a:pPr eaLnBrk="1" hangingPunct="1">
              <a:buFont typeface="Wingdings" charset="0"/>
              <a:buNone/>
            </a:pPr>
            <a:r>
              <a:rPr lang="ja-JP" altLang="en-US" dirty="0">
                <a:solidFill>
                  <a:srgbClr val="0000FF"/>
                </a:solidFill>
                <a:latin typeface="HGP平成角ｺﾞｼｯｸ体W5AR" charset="0"/>
                <a:ea typeface="HGP平成角ｺﾞｼｯｸ体W5AR" charset="0"/>
                <a:cs typeface="HGP平成角ｺﾞｼｯｸ体W5AR" charset="0"/>
              </a:rPr>
              <a:t>数理情報基礎論講座</a:t>
            </a:r>
          </a:p>
          <a:p>
            <a:pPr eaLnBrk="1" hangingPunct="1">
              <a:buNone/>
            </a:pPr>
            <a:r>
              <a:rPr lang="ja-JP" altLang="en-US" sz="2400" dirty="0">
                <a:latin typeface="HGP平成角ｺﾞｼｯｸ体W5AR" charset="0"/>
                <a:ea typeface="HGP平成角ｺﾞｼｯｸ体W5AR" charset="0"/>
                <a:cs typeface="HGP平成角ｺﾞｼｯｸ体W5AR" charset="0"/>
              </a:rPr>
              <a:t>　教授　：小野</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廣隆</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吉信</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康夫</a:t>
            </a:r>
            <a:endParaRPr lang="ja-JP" altLang="en-US" sz="2000" dirty="0">
              <a:solidFill>
                <a:srgbClr val="CC9900"/>
              </a:solidFill>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准教授：佐藤</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潤也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木原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貴行</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100000"/>
              </a:lnSpc>
              <a:spcBef>
                <a:spcPct val="0"/>
              </a:spcBef>
              <a:buClrTx/>
              <a:buSzTx/>
              <a:buFontTx/>
              <a:buNone/>
            </a:pPr>
            <a:r>
              <a:rPr lang="ja-JP" altLang="en-US" dirty="0">
                <a:solidFill>
                  <a:srgbClr val="0000FF"/>
                </a:solidFill>
                <a:latin typeface="HGP平成角ｺﾞｼｯｸ体W5AR" charset="0"/>
                <a:ea typeface="HGP平成角ｺﾞｼｯｸ体W5AR" charset="0"/>
                <a:cs typeface="HGP平成角ｺﾞｼｯｸ体W5AR" charset="0"/>
              </a:rPr>
              <a:t>　</a:t>
            </a:r>
            <a:endParaRPr lang="en-US" altLang="ja-JP" dirty="0">
              <a:solidFill>
                <a:srgbClr val="0000FF"/>
              </a:solidFill>
              <a:latin typeface="HGP平成角ｺﾞｼｯｸ体W5AR" charset="0"/>
              <a:ea typeface="HGP平成角ｺﾞｼｯｸ体W5AR" charset="0"/>
              <a:cs typeface="HGP平成角ｺﾞｼｯｸ体W5AR" charset="0"/>
            </a:endParaRPr>
          </a:p>
          <a:p>
            <a:pPr eaLnBrk="1" hangingPunct="1">
              <a:lnSpc>
                <a:spcPct val="100000"/>
              </a:lnSpc>
              <a:spcBef>
                <a:spcPct val="0"/>
              </a:spcBef>
              <a:buClrTx/>
              <a:buSzTx/>
              <a:buFontTx/>
              <a:buNone/>
            </a:pPr>
            <a:r>
              <a:rPr lang="ja-JP" altLang="en-US" dirty="0">
                <a:solidFill>
                  <a:srgbClr val="0000FF"/>
                </a:solidFill>
                <a:latin typeface="HGP平成角ｺﾞｼｯｸ体W5AR" charset="0"/>
                <a:ea typeface="HGP平成角ｺﾞｼｯｸ体W5AR" charset="0"/>
                <a:cs typeface="HGP平成角ｺﾞｼｯｸ体W5AR" charset="0"/>
              </a:rPr>
              <a:t>数理情報モデル論講座</a:t>
            </a:r>
          </a:p>
          <a:p>
            <a:pPr eaLnBrk="1" hangingPunct="1">
              <a:lnSpc>
                <a:spcPct val="100000"/>
              </a:lnSpc>
              <a:spcBef>
                <a:spcPct val="0"/>
              </a:spcBef>
              <a:buClrTx/>
              <a:buSzTx/>
              <a:buFontTx/>
              <a:buNone/>
            </a:pPr>
            <a:r>
              <a:rPr lang="ja-JP" altLang="en-US" sz="2400" dirty="0">
                <a:latin typeface="HGP平成角ｺﾞｼｯｸ体W5AR" charset="0"/>
                <a:ea typeface="HGP平成角ｺﾞｼｯｸ体W5AR" charset="0"/>
                <a:cs typeface="HGP平成角ｺﾞｼｯｸ体W5AR" charset="0"/>
              </a:rPr>
              <a:t>　教授　：柳浦</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睦憲</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西村</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治道</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ブシェーミ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フランチェスコ</a:t>
            </a:r>
            <a:endParaRPr lang="en-US" altLang="ja-JP"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准教授：大舘</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陽太</a:t>
            </a:r>
            <a:endParaRPr lang="en-US" altLang="ja-JP"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助教　：加藤</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晃太郎</a:t>
            </a:r>
            <a:r>
              <a:rPr lang="en-US" altLang="ja-JP" sz="2400" dirty="0">
                <a:latin typeface="HGP平成角ｺﾞｼｯｸ体W5AR" charset="0"/>
                <a:ea typeface="HGP平成角ｺﾞｼｯｸ体W5AR" charset="0"/>
                <a:cs typeface="HGP平成角ｺﾞｼｯｸ体W5AR" charset="0"/>
              </a:rPr>
              <a:t>,</a:t>
            </a:r>
            <a:r>
              <a:rPr lang="ja-JP" altLang="en-US" sz="2400" dirty="0">
                <a:latin typeface="HGP平成角ｺﾞｼｯｸ体W5AR" charset="0"/>
                <a:ea typeface="HGP平成角ｺﾞｼｯｸ体W5AR" charset="0"/>
                <a:cs typeface="HGP平成角ｺﾞｼｯｸ体W5AR" charset="0"/>
              </a:rPr>
              <a:t>栗田和宏</a:t>
            </a: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a:t>
            </a:r>
          </a:p>
          <a:p>
            <a:pPr eaLnBrk="1" hangingPunct="1">
              <a:buFont typeface="Wingdings" charset="0"/>
              <a:buNone/>
            </a:pPr>
            <a:endParaRPr lang="ja-JP" altLang="en-US"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2400"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25628777-5D7E-439B-AAC9-F342DCD1FFB2}"/>
              </a:ext>
            </a:extLst>
          </p:cNvPr>
          <p:cNvSpPr>
            <a:spLocks noGrp="1"/>
          </p:cNvSpPr>
          <p:nvPr>
            <p:ph type="sldNum" sz="quarter" idx="12"/>
          </p:nvPr>
        </p:nvSpPr>
        <p:spPr/>
        <p:txBody>
          <a:bodyPr/>
          <a:lstStyle/>
          <a:p>
            <a:fld id="{B7D9A68D-3D7D-A746-BFC3-18AA4CFC24AA}" type="slidenum">
              <a:rPr lang="en-US" altLang="ja-JP" smtClean="0"/>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18091" y="1113458"/>
            <a:ext cx="1679423" cy="1679423"/>
          </a:xfrm>
        </p:spPr>
      </p:pic>
      <p:pic>
        <p:nvPicPr>
          <p:cNvPr id="6" name="図 5"/>
          <p:cNvPicPr>
            <a:picLocks noChangeAspect="1"/>
          </p:cNvPicPr>
          <p:nvPr/>
        </p:nvPicPr>
        <p:blipFill>
          <a:blip r:embed="rId3"/>
          <a:stretch>
            <a:fillRect/>
          </a:stretch>
        </p:blipFill>
        <p:spPr>
          <a:xfrm>
            <a:off x="4314754" y="911121"/>
            <a:ext cx="1915151" cy="2016224"/>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8704" y="870520"/>
            <a:ext cx="1581854" cy="2165300"/>
          </a:xfrm>
          <a:prstGeom prst="rect">
            <a:avLst/>
          </a:prstGeom>
        </p:spPr>
      </p:pic>
      <p:sp>
        <p:nvSpPr>
          <p:cNvPr id="7" name="Rectangle 3" descr="Rectangle: Click to edit Master text styles&#10;Second level&#10;Third level&#10;Fourth level&#10;Fifth level"/>
          <p:cNvSpPr txBox="1">
            <a:spLocks noChangeArrowheads="1"/>
          </p:cNvSpPr>
          <p:nvPr/>
        </p:nvSpPr>
        <p:spPr bwMode="auto">
          <a:xfrm>
            <a:off x="483798" y="265870"/>
            <a:ext cx="8928382" cy="34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a:lstStyle>
          <a:p>
            <a:pPr eaLnBrk="1" hangingPunct="1">
              <a:buFont typeface="Wingdings" charset="0"/>
              <a:buNone/>
            </a:pPr>
            <a:r>
              <a:rPr lang="ja-JP" altLang="en-US" kern="0" dirty="0">
                <a:solidFill>
                  <a:srgbClr val="0000FF"/>
                </a:solidFill>
                <a:latin typeface="HGP平成角ｺﾞｼｯｸ体W5AR" charset="0"/>
                <a:ea typeface="HGP平成角ｺﾞｼｯｸ体W5AR" charset="0"/>
                <a:cs typeface="HGP平成角ｺﾞｼｯｸ体W5AR" charset="0"/>
              </a:rPr>
              <a:t>数理情報基礎論講座　　数理情報モデル論講座</a:t>
            </a:r>
          </a:p>
          <a:p>
            <a:pPr eaLnBrk="1" hangingPunct="1">
              <a:lnSpc>
                <a:spcPct val="100000"/>
              </a:lnSpc>
              <a:spcBef>
                <a:spcPct val="0"/>
              </a:spcBef>
              <a:buClrTx/>
              <a:buSzTx/>
              <a:buFontTx/>
              <a:buNone/>
            </a:pPr>
            <a:r>
              <a:rPr lang="ja-JP" altLang="en-US" sz="2400" kern="0" dirty="0">
                <a:latin typeface="HGP平成角ｺﾞｼｯｸ体W5AR" charset="0"/>
                <a:ea typeface="HGP平成角ｺﾞｼｯｸ体W5AR" charset="0"/>
                <a:cs typeface="HGP平成角ｺﾞｼｯｸ体W5AR" charset="0"/>
              </a:rPr>
              <a:t>　</a:t>
            </a:r>
            <a:endParaRPr lang="en-US" altLang="ja-JP" sz="2400" kern="0" dirty="0">
              <a:latin typeface="HGP平成角ｺﾞｼｯｸ体W5AR" charset="0"/>
              <a:ea typeface="HGP平成角ｺﾞｼｯｸ体W5AR" charset="0"/>
              <a:cs typeface="HGP平成角ｺﾞｼｯｸ体W5AR" charset="0"/>
            </a:endParaRPr>
          </a:p>
        </p:txBody>
      </p:sp>
      <p:pic>
        <p:nvPicPr>
          <p:cNvPr id="5" name="図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6086" y="900059"/>
            <a:ext cx="1507522" cy="2463322"/>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3786" y="3837780"/>
            <a:ext cx="1759565" cy="2121513"/>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55554" y="3892805"/>
            <a:ext cx="2011461" cy="2011461"/>
          </a:xfrm>
          <a:prstGeom prst="rect">
            <a:avLst/>
          </a:prstGeom>
        </p:spPr>
      </p:pic>
      <p:pic>
        <p:nvPicPr>
          <p:cNvPr id="12" name="図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3798" y="870520"/>
            <a:ext cx="1532005" cy="2165300"/>
          </a:xfrm>
          <a:prstGeom prst="rect">
            <a:avLst/>
          </a:prstGeom>
        </p:spPr>
      </p:pic>
      <p:pic>
        <p:nvPicPr>
          <p:cNvPr id="13" name="図 12">
            <a:extLst>
              <a:ext uri="{FF2B5EF4-FFF2-40B4-BE49-F238E27FC236}">
                <a16:creationId xmlns:a16="http://schemas.microsoft.com/office/drawing/2014/main" id="{0AC1C278-741D-4BC7-AAB2-4F4A90CAAFE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16576" y="3924809"/>
            <a:ext cx="1573595" cy="2022070"/>
          </a:xfrm>
          <a:prstGeom prst="rect">
            <a:avLst/>
          </a:prstGeom>
        </p:spPr>
      </p:pic>
      <p:sp>
        <p:nvSpPr>
          <p:cNvPr id="2" name="スライド番号プレースホルダー 1">
            <a:extLst>
              <a:ext uri="{FF2B5EF4-FFF2-40B4-BE49-F238E27FC236}">
                <a16:creationId xmlns:a16="http://schemas.microsoft.com/office/drawing/2014/main" id="{C421D93A-343A-463F-B651-CC133B3C5D55}"/>
              </a:ext>
            </a:extLst>
          </p:cNvPr>
          <p:cNvSpPr>
            <a:spLocks noGrp="1"/>
          </p:cNvSpPr>
          <p:nvPr>
            <p:ph type="sldNum" sz="quarter" idx="12"/>
          </p:nvPr>
        </p:nvSpPr>
        <p:spPr/>
        <p:txBody>
          <a:bodyPr/>
          <a:lstStyle/>
          <a:p>
            <a:fld id="{B7D9A68D-3D7D-A746-BFC3-18AA4CFC24AA}" type="slidenum">
              <a:rPr lang="en-US" altLang="ja-JP" smtClean="0"/>
              <a:pPr/>
              <a:t>4</a:t>
            </a:fld>
            <a:endParaRPr lang="en-US" altLang="ja-JP" dirty="0"/>
          </a:p>
        </p:txBody>
      </p:sp>
      <p:pic>
        <p:nvPicPr>
          <p:cNvPr id="15" name="図 13">
            <a:extLst>
              <a:ext uri="{FF2B5EF4-FFF2-40B4-BE49-F238E27FC236}">
                <a16:creationId xmlns:a16="http://schemas.microsoft.com/office/drawing/2014/main" id="{FFB16BF2-1872-94C7-55CC-D311D0C3042D}"/>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l="16730" t="17976" r="17468"/>
          <a:stretch/>
        </p:blipFill>
        <p:spPr>
          <a:xfrm>
            <a:off x="6307212" y="3901206"/>
            <a:ext cx="1584176" cy="2066995"/>
          </a:xfrm>
          <a:prstGeom prst="rect">
            <a:avLst/>
          </a:prstGeom>
        </p:spPr>
      </p:pic>
      <p:pic>
        <p:nvPicPr>
          <p:cNvPr id="8" name="図 7" descr="メガネをかけたスーツ姿の男性&#10;&#10;自動的に生成された説明">
            <a:extLst>
              <a:ext uri="{FF2B5EF4-FFF2-40B4-BE49-F238E27FC236}">
                <a16:creationId xmlns:a16="http://schemas.microsoft.com/office/drawing/2014/main" id="{89BB5AB2-0EB6-C226-8619-E154BD616EE6}"/>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977336" y="3755395"/>
            <a:ext cx="1784405" cy="2212806"/>
          </a:xfrm>
          <a:prstGeom prst="rect">
            <a:avLst/>
          </a:prstGeom>
        </p:spPr>
      </p:pic>
    </p:spTree>
    <p:extLst>
      <p:ext uri="{BB962C8B-B14F-4D97-AF65-F5344CB8AC3E}">
        <p14:creationId xmlns:p14="http://schemas.microsoft.com/office/powerpoint/2010/main" val="249482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研究グループ</a:t>
            </a:r>
          </a:p>
        </p:txBody>
      </p:sp>
      <p:sp>
        <p:nvSpPr>
          <p:cNvPr id="11267" name="Text Box 4"/>
          <p:cNvSpPr txBox="1">
            <a:spLocks noChangeArrowheads="1"/>
          </p:cNvSpPr>
          <p:nvPr/>
        </p:nvSpPr>
        <p:spPr bwMode="auto">
          <a:xfrm>
            <a:off x="239713" y="1557338"/>
            <a:ext cx="966628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marL="717550" indent="-717550" eaLnBrk="1" hangingPunct="1">
              <a:lnSpc>
                <a:spcPct val="100000"/>
              </a:lnSpc>
              <a:spcBef>
                <a:spcPct val="0"/>
              </a:spcBef>
              <a:buClrTx/>
              <a:buSzTx/>
              <a:buFontTx/>
              <a:buNone/>
              <a:defRPr/>
            </a:pPr>
            <a:r>
              <a:rPr lang="ja-JP" altLang="en-US" dirty="0">
                <a:solidFill>
                  <a:schemeClr val="tx1"/>
                </a:solidFill>
                <a:latin typeface="HGP平成角ｺﾞｼｯｸ体W5AR" pitchFamily="50" charset="-128"/>
                <a:ea typeface="HGP平成角ｺﾞｼｯｸ体W5AR" pitchFamily="50" charset="-128"/>
                <a:cs typeface="+mn-cs"/>
              </a:rPr>
              <a:t>１．数学基礎論・数理論理</a:t>
            </a:r>
            <a:endParaRPr lang="en-US" altLang="ja-JP" dirty="0">
              <a:solidFill>
                <a:schemeClr val="tx1"/>
              </a:solidFill>
              <a:latin typeface="HGP平成角ｺﾞｼｯｸ体W5AR" pitchFamily="50" charset="-128"/>
              <a:ea typeface="HGP平成角ｺﾞｼｯｸ体W5AR" pitchFamily="50" charset="-128"/>
              <a:cs typeface="+mn-cs"/>
            </a:endParaRPr>
          </a:p>
          <a:p>
            <a:pPr marL="717550" indent="-531813" eaLnBrk="1" hangingPunct="1">
              <a:lnSpc>
                <a:spcPct val="100000"/>
              </a:lnSpc>
              <a:spcBef>
                <a:spcPct val="0"/>
              </a:spcBef>
              <a:buClrTx/>
              <a:buSzTx/>
              <a:buFontTx/>
              <a:buNone/>
              <a:defRPr/>
            </a:pPr>
            <a:r>
              <a:rPr lang="ja-JP" altLang="en-US" sz="2400" dirty="0">
                <a:solidFill>
                  <a:srgbClr val="CC3300"/>
                </a:solidFill>
                <a:latin typeface="HGP平成角ｺﾞｼｯｸ体W5AR" pitchFamily="50" charset="-128"/>
                <a:ea typeface="HGP平成角ｺﾞｼｯｸ体W5AR" pitchFamily="50" charset="-128"/>
                <a:cs typeface="+mn-cs"/>
              </a:rPr>
              <a:t>（</a:t>
            </a:r>
            <a:r>
              <a:rPr lang="ja-JP" altLang="en-US" sz="2400" dirty="0">
                <a:solidFill>
                  <a:srgbClr val="CC3300"/>
                </a:solidFill>
                <a:latin typeface="HGP平成角ｺﾞｼｯｸ体W5AR" pitchFamily="50" charset="-128"/>
                <a:ea typeface="HGP平成角ｺﾞｼｯｸ体W5AR" pitchFamily="50" charset="-128"/>
              </a:rPr>
              <a:t>公理的集合論， 巨大基数公理， 計算可能性理論（再帰理論）</a:t>
            </a:r>
            <a:r>
              <a:rPr lang="ja-JP" altLang="en-US" sz="2400" dirty="0">
                <a:solidFill>
                  <a:srgbClr val="CC3300"/>
                </a:solidFill>
                <a:latin typeface="HGP平成角ｺﾞｼｯｸ体W5AR" pitchFamily="50" charset="-128"/>
                <a:ea typeface="HGP平成角ｺﾞｼｯｸ体W5AR" pitchFamily="50" charset="-128"/>
                <a:cs typeface="+mn-cs"/>
              </a:rPr>
              <a:t>）</a:t>
            </a:r>
          </a:p>
          <a:p>
            <a:pPr marL="717550" indent="-717550" eaLnBrk="1" hangingPunct="1">
              <a:lnSpc>
                <a:spcPct val="100000"/>
              </a:lnSpc>
              <a:spcBef>
                <a:spcPct val="0"/>
              </a:spcBef>
              <a:buClrTx/>
              <a:buSzTx/>
              <a:buFontTx/>
              <a:buNone/>
              <a:defRPr/>
            </a:pPr>
            <a:endParaRPr lang="en-US" altLang="ja-JP" dirty="0">
              <a:solidFill>
                <a:schemeClr val="tx1"/>
              </a:solidFill>
              <a:latin typeface="HGP平成角ｺﾞｼｯｸ体W5AR" pitchFamily="50" charset="-128"/>
              <a:ea typeface="HGP平成角ｺﾞｼｯｸ体W5AR" pitchFamily="50" charset="-128"/>
              <a:cs typeface="+mn-cs"/>
            </a:endParaRPr>
          </a:p>
          <a:p>
            <a:pPr marL="717550" indent="-717550" eaLnBrk="1" hangingPunct="1">
              <a:lnSpc>
                <a:spcPct val="100000"/>
              </a:lnSpc>
              <a:spcBef>
                <a:spcPct val="0"/>
              </a:spcBef>
              <a:buClrTx/>
              <a:buSzTx/>
              <a:buFontTx/>
              <a:buNone/>
              <a:defRPr/>
            </a:pPr>
            <a:r>
              <a:rPr lang="ja-JP" altLang="en-US" dirty="0">
                <a:solidFill>
                  <a:schemeClr val="tx1"/>
                </a:solidFill>
                <a:latin typeface="HGP平成角ｺﾞｼｯｸ体W5AR" pitchFamily="50" charset="-128"/>
                <a:ea typeface="HGP平成角ｺﾞｼｯｸ体W5AR" pitchFamily="50" charset="-128"/>
                <a:cs typeface="+mn-cs"/>
              </a:rPr>
              <a:t>２．数論　</a:t>
            </a:r>
            <a:r>
              <a:rPr lang="ja-JP" altLang="en-US" sz="2400" dirty="0">
                <a:solidFill>
                  <a:srgbClr val="CC3300"/>
                </a:solidFill>
                <a:latin typeface="HGP平成角ｺﾞｼｯｸ体W5AR" pitchFamily="50" charset="-128"/>
                <a:ea typeface="HGP平成角ｺﾞｼｯｸ体W5AR" pitchFamily="50" charset="-128"/>
                <a:cs typeface="+mn-cs"/>
              </a:rPr>
              <a:t>（数論， 相互法則， 暗号， 符号）</a:t>
            </a:r>
          </a:p>
          <a:p>
            <a:pPr eaLnBrk="1" hangingPunct="1">
              <a:lnSpc>
                <a:spcPct val="100000"/>
              </a:lnSpc>
              <a:spcBef>
                <a:spcPct val="0"/>
              </a:spcBef>
              <a:buClrTx/>
              <a:buSzTx/>
              <a:buFontTx/>
              <a:buNone/>
              <a:defRPr/>
            </a:pPr>
            <a:endParaRPr lang="en-US" altLang="ja-JP" dirty="0">
              <a:solidFill>
                <a:srgbClr val="2D44A4"/>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FontTx/>
              <a:buNone/>
              <a:defRPr/>
            </a:pPr>
            <a:r>
              <a:rPr lang="ja-JP" altLang="en-US" dirty="0">
                <a:solidFill>
                  <a:srgbClr val="2D44A4"/>
                </a:solidFill>
                <a:latin typeface="HGP平成角ｺﾞｼｯｸ体W5AR" pitchFamily="50" charset="-128"/>
                <a:ea typeface="HGP平成角ｺﾞｼｯｸ体W5AR" pitchFamily="50" charset="-128"/>
                <a:cs typeface="+mn-cs"/>
              </a:rPr>
              <a:t>３．</a:t>
            </a:r>
            <a:r>
              <a:rPr lang="ja-JP" altLang="en-US" dirty="0">
                <a:solidFill>
                  <a:schemeClr val="bg2">
                    <a:lumMod val="50000"/>
                  </a:schemeClr>
                </a:solidFill>
                <a:latin typeface="HGP平成角ｺﾞｼｯｸ体W5AR" pitchFamily="50" charset="-128"/>
                <a:ea typeface="HGP平成角ｺﾞｼｯｸ体W5AR" pitchFamily="50" charset="-128"/>
                <a:cs typeface="+mn-cs"/>
              </a:rPr>
              <a:t>量子情報　</a:t>
            </a:r>
            <a:r>
              <a:rPr lang="ja-JP" altLang="en-US" sz="2400" dirty="0">
                <a:solidFill>
                  <a:srgbClr val="CC3300"/>
                </a:solidFill>
                <a:latin typeface="HGP平成角ｺﾞｼｯｸ体W5AR" pitchFamily="50" charset="-128"/>
                <a:ea typeface="HGP平成角ｺﾞｼｯｸ体W5AR" pitchFamily="50" charset="-128"/>
                <a:cs typeface="+mn-cs"/>
              </a:rPr>
              <a:t>（量子測定・計算・暗号）</a:t>
            </a:r>
            <a:endParaRPr lang="en-US" altLang="ja-JP" sz="2400" dirty="0">
              <a:solidFill>
                <a:srgbClr val="CC3300"/>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FontTx/>
              <a:buNone/>
              <a:defRPr/>
            </a:pPr>
            <a:endParaRPr lang="en-US" altLang="ja-JP" sz="2400" dirty="0">
              <a:solidFill>
                <a:srgbClr val="CC3300"/>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None/>
              <a:defRPr/>
            </a:pPr>
            <a:r>
              <a:rPr lang="ja-JP" altLang="en-US" dirty="0">
                <a:solidFill>
                  <a:schemeClr val="tx1"/>
                </a:solidFill>
                <a:latin typeface="HGP平成角ｺﾞｼｯｸ体W5AR" pitchFamily="50" charset="-128"/>
                <a:ea typeface="HGP平成角ｺﾞｼｯｸ体W5AR" pitchFamily="50" charset="-128"/>
              </a:rPr>
              <a:t>４．最適化アルゴリズム</a:t>
            </a:r>
            <a:endParaRPr lang="en-US" altLang="ja-JP" dirty="0">
              <a:solidFill>
                <a:schemeClr val="tx1"/>
              </a:solidFill>
              <a:latin typeface="HGP平成角ｺﾞｼｯｸ体W5AR" pitchFamily="50" charset="-128"/>
              <a:ea typeface="HGP平成角ｺﾞｼｯｸ体W5AR" pitchFamily="50" charset="-128"/>
            </a:endParaRPr>
          </a:p>
          <a:p>
            <a:pPr marL="355600" indent="-169863" eaLnBrk="1" hangingPunct="1">
              <a:lnSpc>
                <a:spcPct val="100000"/>
              </a:lnSpc>
              <a:spcBef>
                <a:spcPct val="0"/>
              </a:spcBef>
              <a:buClrTx/>
              <a:buSzTx/>
              <a:buNone/>
              <a:defRPr/>
            </a:pPr>
            <a:r>
              <a:rPr lang="ja-JP" altLang="en-US" sz="2400" dirty="0">
                <a:solidFill>
                  <a:srgbClr val="CC3300"/>
                </a:solidFill>
                <a:latin typeface="HGP平成角ｺﾞｼｯｸ体W5AR" pitchFamily="50" charset="-128"/>
                <a:ea typeface="HGP平成角ｺﾞｼｯｸ体W5AR" pitchFamily="50" charset="-128"/>
              </a:rPr>
              <a:t>（組合せ最適化， オペレーションズリサーチ， 数理計画， </a:t>
            </a:r>
            <a:br>
              <a:rPr lang="en-US" altLang="ja-JP" sz="2400" dirty="0">
                <a:solidFill>
                  <a:srgbClr val="CC3300"/>
                </a:solidFill>
                <a:latin typeface="HGP平成角ｺﾞｼｯｸ体W5AR" pitchFamily="50" charset="-128"/>
                <a:ea typeface="HGP平成角ｺﾞｼｯｸ体W5AR" pitchFamily="50" charset="-128"/>
              </a:rPr>
            </a:br>
            <a:r>
              <a:rPr lang="ja-JP" altLang="en-US" sz="2400" dirty="0">
                <a:solidFill>
                  <a:srgbClr val="CC3300"/>
                </a:solidFill>
                <a:latin typeface="HGP平成角ｺﾞｼｯｸ体W5AR" pitchFamily="50" charset="-128"/>
                <a:ea typeface="HGP平成角ｺﾞｼｯｸ体W5AR" pitchFamily="50" charset="-128"/>
              </a:rPr>
              <a:t>計算困難性とアルゴリズム設計）</a:t>
            </a:r>
          </a:p>
          <a:p>
            <a:pPr eaLnBrk="1" hangingPunct="1">
              <a:lnSpc>
                <a:spcPct val="100000"/>
              </a:lnSpc>
              <a:spcBef>
                <a:spcPct val="0"/>
              </a:spcBef>
              <a:buClrTx/>
              <a:buSzTx/>
              <a:buFontTx/>
              <a:buNone/>
              <a:defRPr/>
            </a:pPr>
            <a:endParaRPr lang="en-US" altLang="ja-JP" dirty="0">
              <a:solidFill>
                <a:schemeClr val="tx1"/>
              </a:solidFill>
              <a:latin typeface="HGP平成角ｺﾞｼｯｸ体W5AR" pitchFamily="50" charset="-128"/>
              <a:ea typeface="HGP平成角ｺﾞｼｯｸ体W5AR" pitchFamily="50" charset="-128"/>
              <a:cs typeface="+mn-cs"/>
            </a:endParaRPr>
          </a:p>
        </p:txBody>
      </p:sp>
      <p:sp>
        <p:nvSpPr>
          <p:cNvPr id="2" name="スライド番号プレースホルダー 1">
            <a:extLst>
              <a:ext uri="{FF2B5EF4-FFF2-40B4-BE49-F238E27FC236}">
                <a16:creationId xmlns:a16="http://schemas.microsoft.com/office/drawing/2014/main" id="{D2343E27-B255-4FC1-AC0F-9D38FEAEDC81}"/>
              </a:ext>
            </a:extLst>
          </p:cNvPr>
          <p:cNvSpPr>
            <a:spLocks noGrp="1"/>
          </p:cNvSpPr>
          <p:nvPr>
            <p:ph type="sldNum" sz="quarter" idx="12"/>
          </p:nvPr>
        </p:nvSpPr>
        <p:spPr/>
        <p:txBody>
          <a:bodyPr/>
          <a:lstStyle/>
          <a:p>
            <a:fld id="{B7D9A68D-3D7D-A746-BFC3-18AA4CFC24AA}" type="slidenum">
              <a:rPr lang="en-US" altLang="ja-JP" smtClean="0"/>
              <a:pPr/>
              <a:t>5</a:t>
            </a:fld>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7850" y="304800"/>
            <a:ext cx="2287588" cy="533400"/>
          </a:xfrm>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講義科目</a:t>
            </a:r>
          </a:p>
        </p:txBody>
      </p:sp>
      <p:sp>
        <p:nvSpPr>
          <p:cNvPr id="13315" name="Rectangle 3" descr="Rectangle: Click to edit Master text styles&#10;Second level&#10;Third level&#10;Fourth level&#10;Fifth level"/>
          <p:cNvSpPr>
            <a:spLocks noGrp="1" noChangeArrowheads="1"/>
          </p:cNvSpPr>
          <p:nvPr>
            <p:ph type="body" idx="1"/>
          </p:nvPr>
        </p:nvSpPr>
        <p:spPr>
          <a:xfrm>
            <a:off x="465138" y="981075"/>
            <a:ext cx="4764087" cy="4419600"/>
          </a:xfrm>
        </p:spPr>
        <p:txBody>
          <a:bodyPr/>
          <a:lstStyle/>
          <a:p>
            <a:pPr eaLnBrk="1" hangingPunct="1">
              <a:lnSpc>
                <a:spcPct val="70000"/>
              </a:lnSpc>
              <a:buFont typeface="Wingdings" charset="0"/>
              <a:buNone/>
            </a:pPr>
            <a:r>
              <a:rPr lang="ja-JP" altLang="en-US" sz="2400" dirty="0">
                <a:solidFill>
                  <a:schemeClr val="tx1"/>
                </a:solidFill>
                <a:latin typeface="HGP平成角ｺﾞｼｯｸ体W5AR" charset="0"/>
                <a:ea typeface="HGP平成角ｺﾞｼｯｸ体W5AR" charset="0"/>
                <a:cs typeface="HGP平成角ｺﾞｼｯｸ体W5AR" charset="0"/>
              </a:rPr>
              <a:t>主に博士課程前期課程 </a:t>
            </a:r>
            <a:r>
              <a:rPr lang="en-US" altLang="ja-JP" sz="2400" dirty="0">
                <a:solidFill>
                  <a:schemeClr val="tx1"/>
                </a:solidFill>
                <a:latin typeface="HGP平成角ｺﾞｼｯｸ体W5AR" charset="0"/>
                <a:ea typeface="HGP平成角ｺﾞｼｯｸ体W5AR" charset="0"/>
                <a:cs typeface="HGP平成角ｺﾞｼｯｸ体W5AR" charset="0"/>
              </a:rPr>
              <a:t>(</a:t>
            </a:r>
            <a:r>
              <a:rPr lang="ja-JP" altLang="en-US" sz="2400" dirty="0">
                <a:solidFill>
                  <a:schemeClr val="tx1"/>
                </a:solidFill>
                <a:latin typeface="HGP平成角ｺﾞｼｯｸ体W5AR" charset="0"/>
                <a:ea typeface="HGP平成角ｺﾞｼｯｸ体W5AR" charset="0"/>
                <a:cs typeface="HGP平成角ｺﾞｼｯｸ体W5AR" charset="0"/>
              </a:rPr>
              <a:t>修士</a:t>
            </a:r>
            <a:r>
              <a:rPr lang="en-US" altLang="ja-JP" sz="2400" dirty="0">
                <a:solidFill>
                  <a:schemeClr val="tx1"/>
                </a:solidFill>
                <a:latin typeface="HGP平成角ｺﾞｼｯｸ体W5AR" charset="0"/>
                <a:ea typeface="HGP平成角ｺﾞｼｯｸ体W5AR" charset="0"/>
                <a:cs typeface="HGP平成角ｺﾞｼｯｸ体W5AR" charset="0"/>
              </a:rPr>
              <a:t>)</a:t>
            </a:r>
          </a:p>
          <a:p>
            <a:pPr eaLnBrk="1" hangingPunct="1">
              <a:lnSpc>
                <a:spcPct val="70000"/>
              </a:lnSpc>
              <a:buFont typeface="Wingdings" charset="0"/>
              <a:buNone/>
            </a:pPr>
            <a:endParaRPr lang="en-US" altLang="ja-JP" sz="2400" dirty="0">
              <a:solidFill>
                <a:schemeClr val="tx1"/>
              </a:solidFill>
              <a:latin typeface="HGP平成角ｺﾞｼｯｸ体W5AR" charset="0"/>
              <a:ea typeface="HGP平成角ｺﾞｼｯｸ体W5AR" charset="0"/>
              <a:cs typeface="HGP平成角ｺﾞｼｯｸ体W5AR" charset="0"/>
            </a:endParaRP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数理情報学基礎論概論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数理情報学モデル論概論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数理論理学特論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離散数学特論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量子情報特論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数論アルゴリズム特論</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計算可能性理論特論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最適化特論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計算量理論特論</a:t>
            </a:r>
          </a:p>
          <a:p>
            <a:r>
              <a:rPr lang="ja-JP" altLang="en-US" sz="2400" dirty="0">
                <a:latin typeface="HGP平成角ｺﾞｼｯｸ体W5AR" charset="0"/>
                <a:ea typeface="HGP平成角ｺﾞｼｯｸ体W5AR" charset="0"/>
                <a:cs typeface="HGP平成角ｺﾞｼｯｸ体W5AR" charset="0"/>
              </a:rPr>
              <a:t>アルゴリズム論特論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数理情報学の発展</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70000"/>
              </a:lnSpc>
              <a:buFont typeface="Wingdings" charset="0"/>
              <a:buNone/>
            </a:pPr>
            <a:endParaRPr lang="en-US" altLang="ja-JP" sz="2400" dirty="0">
              <a:latin typeface="HGP平成角ｺﾞｼｯｸ体W5AR" charset="0"/>
              <a:ea typeface="HGP平成角ｺﾞｼｯｸ体W5AR" charset="0"/>
              <a:cs typeface="HGP平成角ｺﾞｼｯｸ体W5AR" charset="0"/>
            </a:endParaRPr>
          </a:p>
        </p:txBody>
      </p:sp>
      <p:sp>
        <p:nvSpPr>
          <p:cNvPr id="13316" name="Rectangle 4" descr="Rectangle: Click to edit Master text styles&#10;Second level&#10;Third level&#10;Fourth level&#10;Fifth level"/>
          <p:cNvSpPr>
            <a:spLocks noChangeArrowheads="1"/>
          </p:cNvSpPr>
          <p:nvPr/>
        </p:nvSpPr>
        <p:spPr bwMode="auto">
          <a:xfrm>
            <a:off x="4295511" y="981075"/>
            <a:ext cx="5338009" cy="547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rgbClr val="FF9900"/>
              </a:buClr>
              <a:buSzPct val="110000"/>
              <a:buFont typeface="Wingdings" charset="0"/>
              <a:buChar char="n"/>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数理情報基礎論セミナー</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数理</a:t>
            </a:r>
            <a:r>
              <a:rPr lang="ja-JP" altLang="en-US" sz="2400" dirty="0">
                <a:solidFill>
                  <a:srgbClr val="000000"/>
                </a:solidFill>
                <a:latin typeface="HGP平成角ｺﾞｼｯｸ体W5AR" charset="0"/>
                <a:ea typeface="HGP平成角ｺﾞｼｯｸ体W5AR" charset="0"/>
                <a:cs typeface="HGP平成角ｺﾞｼｯｸ体W5AR" charset="0"/>
              </a:rPr>
              <a:t>情報モデル論セミナー</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数理情報学演習</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情報学特論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情報倫理</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情報学特別講義</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情報マネジメント特論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超学際移動イノベーション学特論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インターンシップ</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産学連携実習</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eaLnBrk="1" hangingPunct="1">
              <a:lnSpc>
                <a:spcPct val="80000"/>
              </a:lnSpc>
              <a:spcBef>
                <a:spcPct val="20000"/>
              </a:spcBef>
              <a:buClr>
                <a:srgbClr val="FF9900"/>
              </a:buClr>
              <a:buSzPct val="110000"/>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eaLnBrk="1" hangingPunct="1">
              <a:lnSpc>
                <a:spcPct val="80000"/>
              </a:lnSpc>
              <a:spcBef>
                <a:spcPct val="20000"/>
              </a:spcBef>
              <a:buClr>
                <a:srgbClr val="FF9900"/>
              </a:buClr>
              <a:buSzPct val="110000"/>
            </a:pPr>
            <a:r>
              <a:rPr lang="ja-JP" altLang="en-US" sz="2400">
                <a:solidFill>
                  <a:srgbClr val="000000"/>
                </a:solidFill>
                <a:latin typeface="HGP平成角ｺﾞｼｯｸ体W5AR" charset="0"/>
                <a:ea typeface="HGP平成角ｺﾞｼｯｸ体W5AR" charset="0"/>
                <a:cs typeface="HGP平成角ｺﾞｼｯｸ体W5AR" charset="0"/>
              </a:rPr>
              <a:t>他大学単位互換科目</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accent5">
                  <a:lumMod val="25000"/>
                </a:schemeClr>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計算数理研究</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accent5">
                  <a:lumMod val="25000"/>
                </a:schemeClr>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オペレーションズ・リサーチ概論</a:t>
            </a:r>
            <a:endParaRPr lang="ja-JP" altLang="en-US" dirty="0">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hlink"/>
              </a:buClr>
              <a:buSzPct val="110000"/>
            </a:pPr>
            <a:r>
              <a:rPr lang="en-US" altLang="ja-JP" dirty="0">
                <a:latin typeface="HGP平成角ｺﾞｼｯｸ体W5AR" charset="0"/>
                <a:ea typeface="HGP平成角ｺﾞｼｯｸ体W5AR" charset="0"/>
                <a:cs typeface="HGP平成角ｺﾞｼｯｸ体W5AR" charset="0"/>
              </a:rPr>
              <a:t> </a:t>
            </a:r>
          </a:p>
          <a:p>
            <a:pPr marL="342900" indent="-342900" eaLnBrk="1" hangingPunct="1">
              <a:lnSpc>
                <a:spcPct val="80000"/>
              </a:lnSpc>
              <a:spcBef>
                <a:spcPct val="20000"/>
              </a:spcBef>
              <a:buClr>
                <a:schemeClr val="hlink"/>
              </a:buClr>
              <a:buSzPct val="110000"/>
              <a:buFont typeface="Wingdings" charset="0"/>
              <a:buNone/>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6D35CEEF-2765-49DF-BB8F-BA6A32B69468}"/>
              </a:ext>
            </a:extLst>
          </p:cNvPr>
          <p:cNvSpPr>
            <a:spLocks noGrp="1"/>
          </p:cNvSpPr>
          <p:nvPr>
            <p:ph type="sldNum" sz="quarter" idx="12"/>
          </p:nvPr>
        </p:nvSpPr>
        <p:spPr/>
        <p:txBody>
          <a:bodyPr/>
          <a:lstStyle/>
          <a:p>
            <a:fld id="{B7D9A68D-3D7D-A746-BFC3-18AA4CFC24AA}" type="slidenum">
              <a:rPr lang="en-US" altLang="ja-JP" smtClean="0"/>
              <a:pPr/>
              <a:t>6</a:t>
            </a:fld>
            <a:endParaRPr lang="en-US" altLang="ja-JP" dirty="0"/>
          </a:p>
        </p:txBody>
      </p:sp>
      <p:grpSp>
        <p:nvGrpSpPr>
          <p:cNvPr id="6" name="Group 5">
            <a:extLst>
              <a:ext uri="{FF2B5EF4-FFF2-40B4-BE49-F238E27FC236}">
                <a16:creationId xmlns:a16="http://schemas.microsoft.com/office/drawing/2014/main" id="{0C6EE227-2138-06FF-5633-A6310A262C97}"/>
              </a:ext>
            </a:extLst>
          </p:cNvPr>
          <p:cNvGrpSpPr/>
          <p:nvPr/>
        </p:nvGrpSpPr>
        <p:grpSpPr>
          <a:xfrm>
            <a:off x="455828" y="203033"/>
            <a:ext cx="9450172" cy="6538335"/>
            <a:chOff x="455828" y="203033"/>
            <a:chExt cx="9450172" cy="6538335"/>
          </a:xfrm>
        </p:grpSpPr>
        <p:sp>
          <p:nvSpPr>
            <p:cNvPr id="3" name="Rounded Rectangle 2">
              <a:extLst>
                <a:ext uri="{FF2B5EF4-FFF2-40B4-BE49-F238E27FC236}">
                  <a16:creationId xmlns:a16="http://schemas.microsoft.com/office/drawing/2014/main" id="{D906CD1F-5C5D-FEBF-4F60-5011B8040975}"/>
                </a:ext>
              </a:extLst>
            </p:cNvPr>
            <p:cNvSpPr/>
            <p:nvPr/>
          </p:nvSpPr>
          <p:spPr bwMode="auto">
            <a:xfrm>
              <a:off x="458931" y="2276872"/>
              <a:ext cx="3836580" cy="2736304"/>
            </a:xfrm>
            <a:prstGeom prst="roundRect">
              <a:avLst>
                <a:gd name="adj" fmla="val 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4" name="Rounded Rectangular Callout 3">
              <a:extLst>
                <a:ext uri="{FF2B5EF4-FFF2-40B4-BE49-F238E27FC236}">
                  <a16:creationId xmlns:a16="http://schemas.microsoft.com/office/drawing/2014/main" id="{06031CAE-0615-5E98-A6CD-92D6092FFAF8}"/>
                </a:ext>
              </a:extLst>
            </p:cNvPr>
            <p:cNvSpPr/>
            <p:nvPr/>
          </p:nvSpPr>
          <p:spPr bwMode="auto">
            <a:xfrm>
              <a:off x="2844078" y="203033"/>
              <a:ext cx="2385147" cy="533400"/>
            </a:xfrm>
            <a:prstGeom prst="wedgeRoundRectCallout">
              <a:avLst>
                <a:gd name="adj1" fmla="val -37090"/>
                <a:gd name="adj2" fmla="val 200846"/>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数理情報学の基礎</a:t>
              </a:r>
            </a:p>
          </p:txBody>
        </p:sp>
        <p:sp>
          <p:nvSpPr>
            <p:cNvPr id="8" name="Rounded Rectangular Callout 7">
              <a:extLst>
                <a:ext uri="{FF2B5EF4-FFF2-40B4-BE49-F238E27FC236}">
                  <a16:creationId xmlns:a16="http://schemas.microsoft.com/office/drawing/2014/main" id="{E9F7DF50-40C0-6141-BFC9-0C4759D333BB}"/>
                </a:ext>
              </a:extLst>
            </p:cNvPr>
            <p:cNvSpPr/>
            <p:nvPr/>
          </p:nvSpPr>
          <p:spPr bwMode="auto">
            <a:xfrm>
              <a:off x="458931" y="5589240"/>
              <a:ext cx="2385147" cy="533400"/>
            </a:xfrm>
            <a:prstGeom prst="wedgeRoundRectCallout">
              <a:avLst>
                <a:gd name="adj1" fmla="val -3197"/>
                <a:gd name="adj2" fmla="val -90562"/>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JP" dirty="0">
                  <a:solidFill>
                    <a:schemeClr val="bg1"/>
                  </a:solidFill>
                  <a:latin typeface="Yu Gothic" panose="020B0400000000000000" pitchFamily="34" charset="-128"/>
                  <a:ea typeface="Yu Gothic" panose="020B0400000000000000" pitchFamily="34" charset="-128"/>
                </a:rPr>
                <a:t>他大学/企業の講師</a:t>
              </a:r>
              <a:endPar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
          <p:nvSpPr>
            <p:cNvPr id="9" name="Rounded Rectangle 8">
              <a:extLst>
                <a:ext uri="{FF2B5EF4-FFF2-40B4-BE49-F238E27FC236}">
                  <a16:creationId xmlns:a16="http://schemas.microsoft.com/office/drawing/2014/main" id="{1A5ECC65-FC62-4D8C-71BC-FC6A0C761DAE}"/>
                </a:ext>
              </a:extLst>
            </p:cNvPr>
            <p:cNvSpPr/>
            <p:nvPr/>
          </p:nvSpPr>
          <p:spPr bwMode="auto">
            <a:xfrm>
              <a:off x="4376936" y="1286880"/>
              <a:ext cx="4172950" cy="1134008"/>
            </a:xfrm>
            <a:prstGeom prst="roundRect">
              <a:avLst>
                <a:gd name="adj" fmla="val 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0" name="Rounded Rectangular Callout 9">
              <a:extLst>
                <a:ext uri="{FF2B5EF4-FFF2-40B4-BE49-F238E27FC236}">
                  <a16:creationId xmlns:a16="http://schemas.microsoft.com/office/drawing/2014/main" id="{7368D226-414D-DECE-2B2D-B49ABC971DA5}"/>
                </a:ext>
              </a:extLst>
            </p:cNvPr>
            <p:cNvSpPr/>
            <p:nvPr/>
          </p:nvSpPr>
          <p:spPr bwMode="auto">
            <a:xfrm>
              <a:off x="5847990" y="294773"/>
              <a:ext cx="3315060" cy="533400"/>
            </a:xfrm>
            <a:prstGeom prst="wedgeRoundRectCallout">
              <a:avLst>
                <a:gd name="adj1" fmla="val -38099"/>
                <a:gd name="adj2" fmla="val 125658"/>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各研究室で/指導教員とゼミ</a:t>
              </a:r>
            </a:p>
          </p:txBody>
        </p:sp>
        <p:sp>
          <p:nvSpPr>
            <p:cNvPr id="11" name="Rounded Rectangular Callout 10">
              <a:extLst>
                <a:ext uri="{FF2B5EF4-FFF2-40B4-BE49-F238E27FC236}">
                  <a16:creationId xmlns:a16="http://schemas.microsoft.com/office/drawing/2014/main" id="{CF4953BF-22D6-2E27-6675-A26149E0FFB5}"/>
                </a:ext>
              </a:extLst>
            </p:cNvPr>
            <p:cNvSpPr/>
            <p:nvPr/>
          </p:nvSpPr>
          <p:spPr bwMode="auto">
            <a:xfrm>
              <a:off x="6680658" y="4653136"/>
              <a:ext cx="3225342" cy="533400"/>
            </a:xfrm>
            <a:prstGeom prst="wedgeRoundRectCallout">
              <a:avLst>
                <a:gd name="adj1" fmla="val -36980"/>
                <a:gd name="adj2" fmla="val 109869"/>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南山大学の講義を単位認定</a:t>
              </a:r>
            </a:p>
          </p:txBody>
        </p:sp>
        <p:sp>
          <p:nvSpPr>
            <p:cNvPr id="14" name="Rounded Rectangle 13">
              <a:extLst>
                <a:ext uri="{FF2B5EF4-FFF2-40B4-BE49-F238E27FC236}">
                  <a16:creationId xmlns:a16="http://schemas.microsoft.com/office/drawing/2014/main" id="{B7A6376B-A09F-5CE7-6B03-C95DB92CD89C}"/>
                </a:ext>
              </a:extLst>
            </p:cNvPr>
            <p:cNvSpPr/>
            <p:nvPr/>
          </p:nvSpPr>
          <p:spPr bwMode="auto">
            <a:xfrm>
              <a:off x="455828" y="1540024"/>
              <a:ext cx="3836580" cy="721696"/>
            </a:xfrm>
            <a:prstGeom prst="roundRect">
              <a:avLst>
                <a:gd name="adj" fmla="val 2458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5" name="Rounded Rectangular Callout 14">
              <a:extLst>
                <a:ext uri="{FF2B5EF4-FFF2-40B4-BE49-F238E27FC236}">
                  <a16:creationId xmlns:a16="http://schemas.microsoft.com/office/drawing/2014/main" id="{FCC34050-0E02-B276-8B02-F855A7C18817}"/>
                </a:ext>
              </a:extLst>
            </p:cNvPr>
            <p:cNvSpPr/>
            <p:nvPr/>
          </p:nvSpPr>
          <p:spPr bwMode="auto">
            <a:xfrm>
              <a:off x="1871291" y="6207968"/>
              <a:ext cx="2385147" cy="533400"/>
            </a:xfrm>
            <a:prstGeom prst="wedgeRoundRectCallout">
              <a:avLst>
                <a:gd name="adj1" fmla="val 24523"/>
                <a:gd name="adj2" fmla="val -278747"/>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各教員の得意分野</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87350" y="395288"/>
            <a:ext cx="8832850" cy="533400"/>
          </a:xfrm>
        </p:spPr>
        <p:txBody>
          <a:bodyPr/>
          <a:lstStyle/>
          <a:p>
            <a:r>
              <a:rPr lang="ja-JP" altLang="en-US" dirty="0">
                <a:latin typeface="HGP平成角ｺﾞｼｯｸ体W5AR" charset="0"/>
                <a:ea typeface="HGP平成角ｺﾞｼｯｸ体W5AR" charset="0"/>
                <a:cs typeface="HGP平成角ｺﾞｼｯｸ体W5AR" charset="0"/>
              </a:rPr>
              <a:t>進路</a:t>
            </a:r>
          </a:p>
        </p:txBody>
      </p:sp>
      <p:sp>
        <p:nvSpPr>
          <p:cNvPr id="17411" name="テキスト ボックス 3"/>
          <p:cNvSpPr txBox="1">
            <a:spLocks noChangeArrowheads="1"/>
          </p:cNvSpPr>
          <p:nvPr/>
        </p:nvSpPr>
        <p:spPr bwMode="auto">
          <a:xfrm>
            <a:off x="773113" y="1571625"/>
            <a:ext cx="83597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大学推薦多数</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数学及び情報の中高教員免許取得可能</a:t>
            </a:r>
            <a:endParaRPr lang="en-US" altLang="ja-JP" dirty="0">
              <a:latin typeface="HGP平成角ｺﾞｼｯｸ体W5AR" charset="0"/>
              <a:ea typeface="HGP平成角ｺﾞｼｯｸ体W5AR" charset="0"/>
              <a:cs typeface="HGP平成角ｺﾞｼｯｸ体W5AR" charset="0"/>
            </a:endParaRPr>
          </a:p>
          <a:p>
            <a:pPr eaLnBrk="1" hangingPunct="1"/>
            <a:endParaRPr lang="en-US" altLang="ja-JP" dirty="0">
              <a:solidFill>
                <a:schemeClr val="tx1"/>
              </a:solidFill>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en-US" altLang="ja-JP" dirty="0">
                <a:latin typeface="HGP平成角ｺﾞｼｯｸ体W5AR" charset="0"/>
                <a:ea typeface="HGP平成角ｺﾞｼｯｸ体W5AR" charset="0"/>
                <a:cs typeface="HGP平成角ｺﾞｼｯｸ体W5AR" charset="0"/>
              </a:rPr>
              <a:t>IT</a:t>
            </a:r>
            <a:r>
              <a:rPr lang="ja-JP" altLang="en-US" dirty="0">
                <a:latin typeface="HGP平成角ｺﾞｼｯｸ体W5AR" charset="0"/>
                <a:ea typeface="HGP平成角ｺﾞｼｯｸ体W5AR" charset="0"/>
                <a:cs typeface="HGP平成角ｺﾞｼｯｸ体W5AR" charset="0"/>
              </a:rPr>
              <a:t>系，金融など</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公務員</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進学</a:t>
            </a:r>
            <a:endParaRPr lang="en-US" altLang="ja-JP" dirty="0">
              <a:latin typeface="HGP平成角ｺﾞｼｯｸ体W5AR" charset="0"/>
              <a:ea typeface="HGP平成角ｺﾞｼｯｸ体W5AR" charset="0"/>
              <a:cs typeface="HGP平成角ｺﾞｼｯｸ体W5AR" charset="0"/>
            </a:endParaRPr>
          </a:p>
          <a:p>
            <a:pPr eaLnBrk="1" hangingPunct="1"/>
            <a:endParaRPr lang="en-US" altLang="ja-JP"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DEB1FCEA-91F6-4AA7-9C9A-AF6C1BDAA68F}"/>
              </a:ext>
            </a:extLst>
          </p:cNvPr>
          <p:cNvSpPr>
            <a:spLocks noGrp="1"/>
          </p:cNvSpPr>
          <p:nvPr>
            <p:ph type="sldNum" sz="quarter" idx="12"/>
          </p:nvPr>
        </p:nvSpPr>
        <p:spPr/>
        <p:txBody>
          <a:bodyPr/>
          <a:lstStyle/>
          <a:p>
            <a:fld id="{613086E8-B5AA-9E46-A70F-BCEECFCB1946}" type="slidenum">
              <a:rPr lang="en-US" altLang="ja-JP" smtClean="0"/>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316"/>
          <p:cNvSpPr txBox="1">
            <a:spLocks noChangeArrowheads="1"/>
          </p:cNvSpPr>
          <p:nvPr/>
        </p:nvSpPr>
        <p:spPr bwMode="auto">
          <a:xfrm>
            <a:off x="2367062" y="1578282"/>
            <a:ext cx="215956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charset="0"/>
                <a:ea typeface="HGP平成角ｺﾞｼｯｸ体W5AR" charset="0"/>
                <a:cs typeface="HGP平成角ｺﾞｼｯｸ体W5AR" charset="0"/>
              </a:rPr>
              <a:t>2021</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4</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トヨタ自動車</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日産オートモーティブ</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　　</a:t>
            </a:r>
            <a:r>
              <a:rPr lang="en-US" altLang="ja-JP" sz="1400" dirty="0">
                <a:latin typeface="HGP平成角ｺﾞｼｯｸ体W5AR" charset="0"/>
                <a:ea typeface="HGP平成角ｺﾞｼｯｸ体W5AR" charset="0"/>
                <a:cs typeface="HGP平成角ｺﾞｼｯｸ体W5AR" charset="0"/>
              </a:rPr>
              <a:t> </a:t>
            </a:r>
            <a:r>
              <a:rPr lang="ja-JP" altLang="en-US" sz="1400" dirty="0">
                <a:latin typeface="HGP平成角ｺﾞｼｯｸ体W5AR" charset="0"/>
                <a:ea typeface="HGP平成角ｺﾞｼｯｸ体W5AR" charset="0"/>
                <a:cs typeface="HGP平成角ｺﾞｼｯｸ体W5AR" charset="0"/>
              </a:rPr>
              <a:t>テクノロジー</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シャープ</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日立製作所</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r>
              <a:rPr lang="en-US" altLang="ja-JP" sz="1400" dirty="0">
                <a:latin typeface="HGP平成角ｺﾞｼｯｸ体W5AR" charset="0"/>
                <a:ea typeface="HGP平成角ｺﾞｼｯｸ体W5AR" charset="0"/>
                <a:cs typeface="HGP平成角ｺﾞｼｯｸ体W5AR" charset="0"/>
              </a:rPr>
              <a:t>)</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西日本旅客鉄道</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東京電力</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　　ホールディングス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アマゾンウェブサービス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サーバーワークス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ブレインパッド</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ゆうちょ銀行</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endParaRPr lang="en-US" altLang="ja-JP" sz="1400" dirty="0">
              <a:latin typeface="HGP平成角ｺﾞｼｯｸ体W5AR" charset="0"/>
              <a:ea typeface="HGP平成角ｺﾞｼｯｸ体W5AR" charset="0"/>
              <a:cs typeface="HGP平成角ｺﾞｼｯｸ体W5AR" charset="0"/>
            </a:endParaRPr>
          </a:p>
          <a:p>
            <a:pPr eaLnBrk="1" hangingPunct="1"/>
            <a:endParaRPr lang="en-US" altLang="ja-JP" sz="1400" dirty="0">
              <a:latin typeface="HGP平成角ｺﾞｼｯｸ体W5AR" charset="0"/>
              <a:ea typeface="HGP平成角ｺﾞｼｯｸ体W5AR" charset="0"/>
              <a:cs typeface="HGP平成角ｺﾞｼｯｸ体W5AR" charset="0"/>
            </a:endParaRPr>
          </a:p>
          <a:p>
            <a:pPr eaLnBrk="1" hangingPunct="1"/>
            <a:endParaRPr lang="ja-JP" altLang="en-US" sz="1400" dirty="0">
              <a:latin typeface="HGP平成角ｺﾞｼｯｸ体W5AR" charset="0"/>
              <a:ea typeface="HGP平成角ｺﾞｼｯｸ体W5AR" charset="0"/>
              <a:cs typeface="HGP平成角ｺﾞｼｯｸ体W5AR" charset="0"/>
            </a:endParaRPr>
          </a:p>
        </p:txBody>
      </p:sp>
      <p:sp>
        <p:nvSpPr>
          <p:cNvPr id="15366" name="Text Box 234"/>
          <p:cNvSpPr txBox="1">
            <a:spLocks noChangeArrowheads="1"/>
          </p:cNvSpPr>
          <p:nvPr/>
        </p:nvSpPr>
        <p:spPr bwMode="auto">
          <a:xfrm>
            <a:off x="4733181" y="1549236"/>
            <a:ext cx="215956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marL="37931725" indent="-37474525">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r>
              <a:rPr lang="en-US" altLang="ja-JP" sz="1400" b="1" dirty="0">
                <a:solidFill>
                  <a:srgbClr val="40458C"/>
                </a:solidFill>
                <a:latin typeface="HGP平成角ｺﾞｼｯｸ体W5AR" charset="0"/>
                <a:ea typeface="HGP平成角ｺﾞｼｯｸ体W5AR" charset="0"/>
                <a:cs typeface="HGP平成角ｺﾞｼｯｸ体W5AR" charset="0"/>
              </a:rPr>
              <a:t>2022</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endParaRPr lang="ja-JP" altLang="en-US" sz="1400" dirty="0">
              <a:solidFill>
                <a:srgbClr val="40458C"/>
              </a:solidFill>
              <a:latin typeface="HGP平成角ｺﾞｼｯｸ体W5AR" charset="0"/>
              <a:ea typeface="HGP平成角ｺﾞｼｯｸ体W5AR" charset="0"/>
              <a:cs typeface="HGP平成角ｺﾞｼｯｸ体W5AR" charset="0"/>
            </a:endParaRPr>
          </a:p>
          <a:p>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3</a:t>
            </a:r>
            <a:r>
              <a:rPr lang="ja-JP" altLang="en-US" sz="1400" dirty="0">
                <a:latin typeface="HGP平成角ｺﾞｼｯｸ体W5AR" charset="0"/>
                <a:ea typeface="HGP平成角ｺﾞｼｯｸ体W5AR" charset="0"/>
                <a:cs typeface="HGP平成角ｺﾞｼｯｸ体W5AR" charset="0"/>
              </a:rPr>
              <a:t>名</a:t>
            </a:r>
          </a:p>
          <a:p>
            <a:endParaRPr lang="ja-JP" altLang="en-US" sz="1400" dirty="0">
              <a:latin typeface="HGP平成角ｺﾞｼｯｸ体W5AR" charset="0"/>
              <a:ea typeface="HGP平成角ｺﾞｼｯｸ体W5AR" charset="0"/>
              <a:cs typeface="HGP平成角ｺﾞｼｯｸ体W5AR" charset="0"/>
            </a:endParaRPr>
          </a:p>
          <a:p>
            <a:r>
              <a:rPr lang="ja-JP" altLang="en-US" sz="1400" b="0" i="0" dirty="0">
                <a:solidFill>
                  <a:srgbClr val="1D1C1D"/>
                </a:solidFill>
                <a:effectLst/>
                <a:latin typeface="HGP平成角ｺﾞｼｯｸ体W5AR" panose="020B0600000000000000"/>
                <a:ea typeface="HGSｺﾞｼｯｸM" panose="020B0600000000000000" pitchFamily="50" charset="-128"/>
              </a:rPr>
              <a:t>トヨタ自動車</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アマゾンウェブサービス</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富士ソフト</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ヤフー</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アクセンチュア</a:t>
            </a:r>
            <a:br>
              <a:rPr lang="ja-JP" altLang="en-US" sz="1400" dirty="0">
                <a:latin typeface="HGP平成角ｺﾞｼｯｸ体W5AR" panose="020B0600000000000000"/>
                <a:ea typeface="HGSｺﾞｼｯｸM" panose="020B0600000000000000" pitchFamily="50" charset="-128"/>
              </a:rPr>
            </a:br>
            <a:r>
              <a:rPr lang="en-US" altLang="ja-JP" sz="1400" b="0" i="0" dirty="0">
                <a:solidFill>
                  <a:srgbClr val="1D1C1D"/>
                </a:solidFill>
                <a:effectLst/>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三菱</a:t>
            </a:r>
            <a:r>
              <a:rPr lang="en-US" altLang="ja-JP" sz="1400" b="0" i="0" dirty="0">
                <a:solidFill>
                  <a:srgbClr val="1D1C1D"/>
                </a:solidFill>
                <a:effectLst/>
                <a:latin typeface="HGP平成角ｺﾞｼｯｸ体W5AR" panose="020B0600000000000000"/>
                <a:ea typeface="HGSｺﾞｼｯｸM" panose="020B0600000000000000" pitchFamily="50" charset="-128"/>
              </a:rPr>
              <a:t>UFJ</a:t>
            </a:r>
            <a:r>
              <a:rPr lang="ja-JP" altLang="en-US" sz="1400" b="0" i="0" dirty="0">
                <a:solidFill>
                  <a:srgbClr val="1D1C1D"/>
                </a:solidFill>
                <a:effectLst/>
                <a:latin typeface="HGP平成角ｺﾞｼｯｸ体W5AR" panose="020B0600000000000000"/>
                <a:ea typeface="HGSｺﾞｼｯｸM" panose="020B0600000000000000" pitchFamily="50" charset="-128"/>
              </a:rPr>
              <a:t>銀行</a:t>
            </a:r>
            <a:br>
              <a:rPr lang="ja-JP" altLang="en-US" sz="1400" dirty="0">
                <a:latin typeface="HGP平成角ｺﾞｼｯｸ体W5AR" panose="020B0600000000000000"/>
                <a:ea typeface="HGSｺﾞｼｯｸM" panose="020B0600000000000000" pitchFamily="50" charset="-128"/>
              </a:rPr>
            </a:br>
            <a:r>
              <a:rPr lang="en-US" altLang="ja-JP" sz="1400" b="0" i="0" dirty="0">
                <a:solidFill>
                  <a:srgbClr val="1D1C1D"/>
                </a:solidFill>
                <a:effectLst/>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スズキ</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コーエーテクモ</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日本プロセス</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コアコンセプ</a:t>
            </a:r>
            <a:endParaRPr lang="en-US" altLang="ja-JP" sz="1400" b="0" i="0" dirty="0">
              <a:solidFill>
                <a:srgbClr val="1D1C1D"/>
              </a:solidFill>
              <a:effectLst/>
              <a:latin typeface="HGP平成角ｺﾞｼｯｸ体W5AR" panose="020B0600000000000000"/>
              <a:ea typeface="HGSｺﾞｼｯｸM" panose="020B0600000000000000" pitchFamily="50" charset="-128"/>
            </a:endParaRPr>
          </a:p>
          <a:p>
            <a:r>
              <a:rPr lang="ja-JP" altLang="en-US" sz="1400" dirty="0">
                <a:solidFill>
                  <a:srgbClr val="1D1C1D"/>
                </a:solidFill>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トテクノロジー</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東芝デジタル</a:t>
            </a:r>
            <a:endParaRPr lang="en-US" altLang="ja-JP" sz="1400" b="0" i="0" dirty="0">
              <a:solidFill>
                <a:srgbClr val="1D1C1D"/>
              </a:solidFill>
              <a:effectLst/>
              <a:latin typeface="HGP平成角ｺﾞｼｯｸ体W5AR" panose="020B0600000000000000"/>
              <a:ea typeface="HGSｺﾞｼｯｸM" panose="020B0600000000000000" pitchFamily="50" charset="-128"/>
            </a:endParaRPr>
          </a:p>
          <a:p>
            <a:r>
              <a:rPr lang="ja-JP" altLang="en-US" sz="1400" dirty="0">
                <a:solidFill>
                  <a:srgbClr val="1D1C1D"/>
                </a:solidFill>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ソリューションズ</a:t>
            </a:r>
            <a:br>
              <a:rPr lang="ja-JP" altLang="en-US" sz="1400" dirty="0">
                <a:latin typeface="HGP平成角ｺﾞｼｯｸ体W5AR" panose="020B0600000000000000"/>
                <a:ea typeface="HGSｺﾞｼｯｸM" panose="020B0600000000000000" pitchFamily="50" charset="-128"/>
              </a:rPr>
            </a:br>
            <a:r>
              <a:rPr lang="ja-JP" altLang="en-US" sz="1400" dirty="0">
                <a:latin typeface="HGP平成角ｺﾞｼｯｸ体W5AR" panose="020B0600000000000000"/>
                <a:ea typeface="HGSｺﾞｼｯｸM" panose="020B0600000000000000" pitchFamily="50" charset="-128"/>
              </a:rPr>
              <a:t>豊田自動織機</a:t>
            </a:r>
            <a:r>
              <a:rPr lang="ja-JP" altLang="en-US" sz="1400" b="0" i="0" dirty="0">
                <a:solidFill>
                  <a:srgbClr val="1D1C1D"/>
                </a:solidFill>
                <a:effectLst/>
                <a:latin typeface="HGP平成角ｺﾞｼｯｸ体W5AR" panose="020B0600000000000000"/>
                <a:ea typeface="HGSｺﾞｼｯｸM" panose="020B0600000000000000" pitchFamily="50" charset="-128"/>
              </a:rPr>
              <a:t> </a:t>
            </a:r>
            <a:r>
              <a:rPr lang="en-US" altLang="ja-JP" sz="1400" b="0" i="0" dirty="0">
                <a:solidFill>
                  <a:srgbClr val="1D1C1D"/>
                </a:solidFill>
                <a:effectLst/>
                <a:latin typeface="HGP平成角ｺﾞｼｯｸ体W5AR" panose="020B0600000000000000"/>
                <a:ea typeface="HGSｺﾞｼｯｸM" panose="020B0600000000000000" pitchFamily="50" charset="-128"/>
              </a:rPr>
              <a:t>IT</a:t>
            </a:r>
          </a:p>
          <a:p>
            <a:r>
              <a:rPr lang="ja-JP" altLang="en-US" sz="1400" dirty="0">
                <a:solidFill>
                  <a:srgbClr val="1D1C1D"/>
                </a:solidFill>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ソリューションズ</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ブラザー工業</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日立製作所</a:t>
            </a:r>
            <a:endParaRPr lang="ja-JP" altLang="en-US" sz="1400" dirty="0">
              <a:latin typeface="HGP平成角ｺﾞｼｯｸ体W5AR" panose="020B0600000000000000"/>
              <a:ea typeface="HGSｺﾞｼｯｸM" panose="020B0600000000000000" pitchFamily="50" charset="-128"/>
            </a:endParaRPr>
          </a:p>
          <a:p>
            <a:endParaRPr lang="ja-JP" altLang="en-US" sz="1400" dirty="0">
              <a:latin typeface="ヒラギノ角ゴシック W4"/>
              <a:ea typeface="ヒラギノ角ゴシック W4"/>
            </a:endParaRPr>
          </a:p>
        </p:txBody>
      </p:sp>
      <p:sp>
        <p:nvSpPr>
          <p:cNvPr id="9" name="正方形/長方形 8"/>
          <p:cNvSpPr/>
          <p:nvPr/>
        </p:nvSpPr>
        <p:spPr>
          <a:xfrm>
            <a:off x="272480" y="476672"/>
            <a:ext cx="9289032" cy="846386"/>
          </a:xfrm>
          <a:prstGeom prst="rect">
            <a:avLst/>
          </a:prstGeom>
        </p:spPr>
        <p:txBody>
          <a:bodyPr wrap="square">
            <a:spAutoFit/>
          </a:bodyPr>
          <a:lstStyle/>
          <a:p>
            <a:r>
              <a:rPr kumimoji="0" lang="ja-JP" altLang="en-US" sz="2700" dirty="0">
                <a:solidFill>
                  <a:schemeClr val="accent4"/>
                </a:solidFill>
                <a:latin typeface="HGP平成角ｺﾞｼｯｸ体W5AR" charset="0"/>
                <a:ea typeface="HGP平成角ｺﾞｼｯｸ体W5AR" charset="0"/>
                <a:cs typeface="HGP平成角ｺﾞｼｯｸ体W5AR" charset="0"/>
              </a:rPr>
              <a:t>情報学研究科 数理情報学専攻修士課程修了生の進路</a:t>
            </a:r>
            <a:br>
              <a:rPr kumimoji="0" lang="en-US" altLang="ja-JP" sz="2700" dirty="0">
                <a:solidFill>
                  <a:srgbClr val="40458C"/>
                </a:solidFill>
                <a:latin typeface="HGP平成角ｺﾞｼｯｸ体W5AR" charset="0"/>
                <a:ea typeface="HGP平成角ｺﾞｼｯｸ体W5AR" charset="0"/>
                <a:cs typeface="HGP平成角ｺﾞｼｯｸ体W5AR" charset="0"/>
              </a:rPr>
            </a:br>
            <a:endParaRPr lang="ja-JP" altLang="en-US" sz="2200" dirty="0">
              <a:solidFill>
                <a:srgbClr val="A1A1A1">
                  <a:lumMod val="75000"/>
                </a:srgbClr>
              </a:solidFill>
              <a:latin typeface="Tahoma" charset="0"/>
              <a:ea typeface="HGP創英角ｺﾞｼｯｸUB" charset="0"/>
            </a:endParaRPr>
          </a:p>
        </p:txBody>
      </p:sp>
      <p:sp>
        <p:nvSpPr>
          <p:cNvPr id="10" name="Text Box 316">
            <a:extLst>
              <a:ext uri="{FF2B5EF4-FFF2-40B4-BE49-F238E27FC236}">
                <a16:creationId xmlns:a16="http://schemas.microsoft.com/office/drawing/2014/main" id="{69CBA269-D919-44A4-9F09-7E0A4FC35000}"/>
              </a:ext>
            </a:extLst>
          </p:cNvPr>
          <p:cNvSpPr txBox="1">
            <a:spLocks noChangeArrowheads="1"/>
          </p:cNvSpPr>
          <p:nvPr/>
        </p:nvSpPr>
        <p:spPr bwMode="auto">
          <a:xfrm>
            <a:off x="7099300" y="1606656"/>
            <a:ext cx="2071401"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panose="020B0600000000000000"/>
                <a:ea typeface="HGP平成角ｺﾞｼｯｸ体W5AR" charset="0"/>
                <a:cs typeface="HGP平成角ｺﾞｼｯｸ体W5AR" charset="0"/>
              </a:rPr>
              <a:t>2023</a:t>
            </a:r>
            <a:r>
              <a:rPr lang="ja-JP" altLang="en-US" sz="1400" b="1" dirty="0">
                <a:solidFill>
                  <a:srgbClr val="40458C"/>
                </a:solidFill>
                <a:latin typeface="HGP平成角ｺﾞｼｯｸ体W5AR" panose="020B060000000000000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博士課程進学　　　</a:t>
            </a:r>
            <a:r>
              <a:rPr lang="en-US" altLang="ja-JP" sz="1400">
                <a:latin typeface="HGP平成角ｺﾞｼｯｸ体W5AR" panose="020B0600000000000000"/>
                <a:ea typeface="HGP平成角ｺﾞｼｯｸ体W5AR" charset="0"/>
                <a:cs typeface="HGP平成角ｺﾞｼｯｸ体W5AR" charset="0"/>
              </a:rPr>
              <a:t>7</a:t>
            </a:r>
            <a:r>
              <a:rPr lang="ja-JP" altLang="en-US" sz="1400">
                <a:latin typeface="HGP平成角ｺﾞｼｯｸ体W5AR" panose="020B0600000000000000"/>
                <a:ea typeface="HGP平成角ｺﾞｼｯｸ体W5AR" charset="0"/>
                <a:cs typeface="HGP平成角ｺﾞｼｯｸ体W5AR" charset="0"/>
              </a:rPr>
              <a:t>名</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スタッフサービス</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フィックスターズ</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ＡＲアドバンスト</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　　テクノロジ</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日立製作所</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東芝デジタル</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　　ソリューションズ</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コーエーテクモ</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　　ホールディングス</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ゾディアック</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小松製作所</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名古屋市公立学校教員</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福井県教育委員会</a:t>
            </a:r>
          </a:p>
        </p:txBody>
      </p:sp>
      <p:sp>
        <p:nvSpPr>
          <p:cNvPr id="11" name="Text Box 316">
            <a:extLst>
              <a:ext uri="{FF2B5EF4-FFF2-40B4-BE49-F238E27FC236}">
                <a16:creationId xmlns:a16="http://schemas.microsoft.com/office/drawing/2014/main" id="{69CBA269-D919-44A4-9F09-7E0A4FC35000}"/>
              </a:ext>
            </a:extLst>
          </p:cNvPr>
          <p:cNvSpPr txBox="1">
            <a:spLocks noChangeArrowheads="1"/>
          </p:cNvSpPr>
          <p:nvPr/>
        </p:nvSpPr>
        <p:spPr bwMode="auto">
          <a:xfrm>
            <a:off x="416496" y="1543992"/>
            <a:ext cx="221187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charset="0"/>
                <a:ea typeface="HGP平成角ｺﾞｼｯｸ体W5AR" charset="0"/>
                <a:cs typeface="HGP平成角ｺﾞｼｯｸ体W5AR" charset="0"/>
              </a:rPr>
              <a:t>2020</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日本</a:t>
            </a:r>
            <a:r>
              <a:rPr lang="en-US" altLang="ja-JP" sz="1400" dirty="0">
                <a:latin typeface="HGP平成角ｺﾞｼｯｸ体W5AR" charset="0"/>
                <a:ea typeface="HGP平成角ｺﾞｼｯｸ体W5AR" charset="0"/>
                <a:cs typeface="HGP平成角ｺﾞｼｯｸ体W5AR" charset="0"/>
              </a:rPr>
              <a:t>IBM</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アクティシステム</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アクセンチュア</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名南経営</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en-US" altLang="ja-JP" sz="1400" dirty="0">
                <a:latin typeface="HGP平成角ｺﾞｼｯｸ体W5AR" charset="0"/>
                <a:ea typeface="HGP平成角ｺﾞｼｯｸ体W5AR" charset="0"/>
                <a:cs typeface="HGP平成角ｺﾞｼｯｸ体W5AR" charset="0"/>
              </a:rPr>
              <a:t> </a:t>
            </a:r>
            <a:r>
              <a:rPr lang="ja-JP" altLang="en-US" sz="1400" dirty="0">
                <a:latin typeface="HGP平成角ｺﾞｼｯｸ体W5AR" charset="0"/>
                <a:ea typeface="HGP平成角ｺﾞｼｯｸ体W5AR" charset="0"/>
                <a:cs typeface="HGP平成角ｺﾞｼｯｸ体W5AR" charset="0"/>
              </a:rPr>
              <a:t>　　ソリューションズ</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北京小川科技有限公司</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構造計画研究所</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en-US" altLang="ja-JP" sz="1400" dirty="0">
                <a:latin typeface="HGP平成角ｺﾞｼｯｸ体W5AR" charset="0"/>
                <a:ea typeface="HGP平成角ｺﾞｼｯｸ体W5AR" charset="0"/>
                <a:cs typeface="HGP平成角ｺﾞｼｯｸ体W5AR" charset="0"/>
              </a:rPr>
              <a:t>KDDI</a:t>
            </a:r>
            <a:r>
              <a:rPr lang="ja-JP" altLang="en-US" sz="1400" dirty="0">
                <a:latin typeface="HGP平成角ｺﾞｼｯｸ体W5AR" charset="0"/>
                <a:ea typeface="HGP平成角ｺﾞｼｯｸ体W5AR" charset="0"/>
                <a:cs typeface="HGP平成角ｺﾞｼｯｸ体W5AR" charset="0"/>
              </a:rPr>
              <a:t>（</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東芝</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スタメン</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日本アイ・ビー・エム</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　　デジタルサービス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デンソー（</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中電シーティーアイ</a:t>
            </a:r>
          </a:p>
        </p:txBody>
      </p:sp>
      <p:sp>
        <p:nvSpPr>
          <p:cNvPr id="2" name="スライド番号プレースホルダー 1">
            <a:extLst>
              <a:ext uri="{FF2B5EF4-FFF2-40B4-BE49-F238E27FC236}">
                <a16:creationId xmlns:a16="http://schemas.microsoft.com/office/drawing/2014/main" id="{982408F3-F8C3-485A-B8F7-004D16EFD26D}"/>
              </a:ext>
            </a:extLst>
          </p:cNvPr>
          <p:cNvSpPr>
            <a:spLocks noGrp="1"/>
          </p:cNvSpPr>
          <p:nvPr>
            <p:ph type="sldNum" sz="quarter" idx="12"/>
          </p:nvPr>
        </p:nvSpPr>
        <p:spPr/>
        <p:txBody>
          <a:bodyPr/>
          <a:lstStyle/>
          <a:p>
            <a:fld id="{613086E8-B5AA-9E46-A70F-BCEECFCB1946}" type="slidenum">
              <a:rPr lang="en-US" altLang="ja-JP" smtClean="0"/>
              <a:pPr/>
              <a:t>8</a:t>
            </a:fld>
            <a:endParaRPr lang="en-US" altLang="ja-JP" dirty="0"/>
          </a:p>
        </p:txBody>
      </p:sp>
    </p:spTree>
    <p:extLst>
      <p:ext uri="{BB962C8B-B14F-4D97-AF65-F5344CB8AC3E}">
        <p14:creationId xmlns:p14="http://schemas.microsoft.com/office/powerpoint/2010/main" val="305283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a:latin typeface="HGS創英角ｺﾞｼｯｸUB" charset="0"/>
                <a:ea typeface="HGP平成角ｺﾞｼｯｸ体W5AR" charset="0"/>
                <a:cs typeface="HGP平成角ｺﾞｼｯｸ体W5AR" charset="0"/>
              </a:rPr>
              <a:t>学生支援</a:t>
            </a:r>
          </a:p>
        </p:txBody>
      </p:sp>
      <p:sp>
        <p:nvSpPr>
          <p:cNvPr id="19459" name="コンテンツ プレースホルダ 2" descr="Rectangle: Click to edit Master text styles&#10;Second level&#10;Third level&#10;Fourth level&#10;Fifth level"/>
          <p:cNvSpPr>
            <a:spLocks noGrp="1"/>
          </p:cNvSpPr>
          <p:nvPr>
            <p:ph idx="1"/>
          </p:nvPr>
        </p:nvSpPr>
        <p:spPr>
          <a:xfrm>
            <a:off x="272480" y="1125239"/>
            <a:ext cx="9633520" cy="5472113"/>
          </a:xfrm>
        </p:spPr>
        <p:txBody>
          <a:bodyPr/>
          <a:lstStyle/>
          <a:p>
            <a:pPr>
              <a:spcAft>
                <a:spcPts val="600"/>
              </a:spcAft>
            </a:pPr>
            <a:r>
              <a:rPr lang="ja-JP" altLang="en-US" sz="2200" dirty="0">
                <a:latin typeface="HGS創英角ｺﾞｼｯｸUB" charset="0"/>
                <a:ea typeface="HGP平成角ｺﾞｼｯｸ体W5AR" charset="0"/>
                <a:cs typeface="HGP平成角ｺﾞｼｯｸ体W5AR" charset="0"/>
              </a:rPr>
              <a:t>奨学金　日本学生支援機構</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入学金・授業料免除</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日本学術振興会特別研究員</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名古屋大学</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学術奨励賞奨学金：副賞</a:t>
            </a:r>
            <a:r>
              <a:rPr lang="en-US" altLang="ja-JP" sz="2200" dirty="0">
                <a:latin typeface="HGS創英角ｺﾞｼｯｸUB" charset="0"/>
                <a:ea typeface="HGP平成角ｺﾞｼｯｸ体W5AR" charset="0"/>
                <a:cs typeface="HGP平成角ｺﾞｼｯｸ体W5AR" charset="0"/>
              </a:rPr>
              <a:t>50</a:t>
            </a:r>
            <a:r>
              <a:rPr lang="ja-JP" altLang="en-US" sz="2200" dirty="0">
                <a:latin typeface="HGS創英角ｺﾞｼｯｸUB" charset="0"/>
                <a:ea typeface="HGP平成角ｺﾞｼｯｸ体W5AR" charset="0"/>
                <a:cs typeface="HGP平成角ｺﾞｼｯｸ体W5AR" charset="0"/>
              </a:rPr>
              <a:t>万円</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名古屋大学</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融合フロンティアフェローシップ事業</a:t>
            </a:r>
            <a:br>
              <a:rPr lang="en-US" altLang="ja-JP" sz="2200" dirty="0">
                <a:latin typeface="HGS創英角ｺﾞｼｯｸUB" charset="0"/>
                <a:ea typeface="HGP平成角ｺﾞｼｯｸ体W5AR" charset="0"/>
                <a:cs typeface="HGP平成角ｺﾞｼｯｸ体W5AR" charset="0"/>
              </a:rPr>
            </a:br>
            <a:r>
              <a:rPr lang="ja-JP" altLang="en-US" sz="2200" dirty="0">
                <a:latin typeface="HGS創英角ｺﾞｼｯｸUB" charset="0"/>
                <a:ea typeface="HGP平成角ｺﾞｼｯｸ体W5AR" charset="0"/>
                <a:cs typeface="HGP平成角ｺﾞｼｯｸ体W5AR" charset="0"/>
              </a:rPr>
              <a:t>研究専念支援金</a:t>
            </a:r>
            <a:r>
              <a:rPr lang="en-US" altLang="ja-JP" sz="2200" dirty="0">
                <a:latin typeface="HGS創英角ｺﾞｼｯｸUB" charset="0"/>
                <a:ea typeface="HGP平成角ｺﾞｼｯｸ体W5AR" charset="0"/>
                <a:cs typeface="HGP平成角ｺﾞｼｯｸ体W5AR" charset="0"/>
              </a:rPr>
              <a:t>18</a:t>
            </a:r>
            <a:r>
              <a:rPr lang="ja-JP" altLang="en-US" sz="2200" dirty="0">
                <a:latin typeface="HGS創英角ｺﾞｼｯｸUB" charset="0"/>
                <a:ea typeface="HGP平成角ｺﾞｼｯｸ体W5AR" charset="0"/>
                <a:cs typeface="HGP平成角ｺﾞｼｯｸ体W5AR" charset="0"/>
              </a:rPr>
              <a:t>万円／月，研究費</a:t>
            </a:r>
            <a:r>
              <a:rPr lang="en-US" altLang="ja-JP" sz="2200" dirty="0">
                <a:latin typeface="HGS創英角ｺﾞｼｯｸUB" charset="0"/>
                <a:ea typeface="HGP平成角ｺﾞｼｯｸ体W5AR" charset="0"/>
                <a:cs typeface="HGP平成角ｺﾞｼｯｸ体W5AR" charset="0"/>
              </a:rPr>
              <a:t>25</a:t>
            </a:r>
            <a:r>
              <a:rPr lang="ja-JP" altLang="en-US" sz="2200" dirty="0">
                <a:latin typeface="HGS創英角ｺﾞｼｯｸUB" charset="0"/>
                <a:ea typeface="HGP平成角ｺﾞｼｯｸ体W5AR" charset="0"/>
                <a:cs typeface="HGP平成角ｺﾞｼｯｸ体W5AR" charset="0"/>
              </a:rPr>
              <a:t>万円／年</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卓越大学院プログラム「ライフスタイル革命のための超学際移動イノベーション人材養成学位プログラム</a:t>
            </a:r>
            <a:r>
              <a:rPr lang="en-US" altLang="ja-JP" sz="2200" dirty="0">
                <a:latin typeface="HGS創英角ｺﾞｼｯｸUB" charset="0"/>
                <a:ea typeface="HGP平成角ｺﾞｼｯｸ体W5AR" charset="0"/>
                <a:cs typeface="HGP平成角ｺﾞｼｯｸ体W5AR" charset="0"/>
              </a:rPr>
              <a:t>(TMI)</a:t>
            </a:r>
            <a:r>
              <a:rPr lang="ja-JP" altLang="en-US" sz="2200" dirty="0">
                <a:latin typeface="HGS創英角ｺﾞｼｯｸUB" charset="0"/>
                <a:ea typeface="HGP平成角ｺﾞｼｯｸ体W5AR" charset="0"/>
                <a:cs typeface="HGP平成角ｺﾞｼｯｸ体W5AR" charset="0"/>
              </a:rPr>
              <a:t>」（情報学研究科も対象部局）</a:t>
            </a:r>
            <a:br>
              <a:rPr lang="en-US" altLang="ja-JP" sz="2200" dirty="0">
                <a:latin typeface="HGS創英角ｺﾞｼｯｸUB" charset="0"/>
                <a:ea typeface="HGP平成角ｺﾞｼｯｸ体W5AR" charset="0"/>
                <a:cs typeface="HGP平成角ｺﾞｼｯｸ体W5AR" charset="0"/>
              </a:rPr>
            </a:br>
            <a:r>
              <a:rPr lang="ja-JP" altLang="en-US" sz="800" dirty="0">
                <a:latin typeface="HGS創英角ｺﾞｼｯｸUB" charset="0"/>
                <a:ea typeface="HGP平成角ｺﾞｼｯｸ体W5AR" charset="0"/>
                <a:cs typeface="HGP平成角ｺﾞｼｯｸ体W5AR" charset="0"/>
              </a:rPr>
              <a:t>　</a:t>
            </a:r>
            <a:br>
              <a:rPr lang="en-US" altLang="ja-JP" sz="2200" dirty="0">
                <a:latin typeface="HGS創英角ｺﾞｼｯｸUB" charset="0"/>
                <a:ea typeface="HGP平成角ｺﾞｼｯｸ体W5AR" charset="0"/>
                <a:cs typeface="HGP平成角ｺﾞｼｯｸ体W5AR" charset="0"/>
              </a:rPr>
            </a:br>
            <a:r>
              <a:rPr lang="en-US" altLang="ja-JP" sz="2200" dirty="0">
                <a:latin typeface="HGS創英角ｺﾞｼｯｸUB" charset="0"/>
                <a:ea typeface="HGP平成角ｺﾞｼｯｸ体W5AR" charset="0"/>
                <a:cs typeface="HGP平成角ｺﾞｼｯｸ体W5AR" charset="0"/>
                <a:hlinkClick r:id="rId3"/>
              </a:rPr>
              <a:t>https://www.tmi.mirai.nagoya-u.ac.jp/index.html</a:t>
            </a:r>
            <a:br>
              <a:rPr lang="en-US" altLang="ja-JP" sz="2200" dirty="0">
                <a:latin typeface="HGS創英角ｺﾞｼｯｸUB" charset="0"/>
                <a:ea typeface="HGP平成角ｺﾞｼｯｸ体W5AR" charset="0"/>
                <a:cs typeface="HGP平成角ｺﾞｼｯｸ体W5AR" charset="0"/>
              </a:rPr>
            </a:br>
            <a:r>
              <a:rPr lang="ja-JP" altLang="en-US" sz="800" dirty="0">
                <a:latin typeface="HGS創英角ｺﾞｼｯｸUB" charset="0"/>
                <a:ea typeface="HGP平成角ｺﾞｼｯｸ体W5AR" charset="0"/>
                <a:cs typeface="HGP平成角ｺﾞｼｯｸ体W5AR" charset="0"/>
              </a:rPr>
              <a:t>　</a:t>
            </a:r>
            <a:br>
              <a:rPr lang="en-US" altLang="ja-JP" sz="2200" dirty="0">
                <a:latin typeface="HGS創英角ｺﾞｼｯｸUB" charset="0"/>
                <a:ea typeface="HGP平成角ｺﾞｼｯｸ体W5AR" charset="0"/>
                <a:cs typeface="HGP平成角ｺﾞｼｯｸ体W5AR" charset="0"/>
              </a:rPr>
            </a:br>
            <a:r>
              <a:rPr lang="ja-JP" altLang="en-US" sz="2200" dirty="0">
                <a:latin typeface="HGS創英角ｺﾞｼｯｸUB" charset="0"/>
                <a:ea typeface="HGP平成角ｺﾞｼｯｸ体W5AR" charset="0"/>
                <a:cs typeface="HGP平成角ｺﾞｼｯｸ体W5AR" charset="0"/>
              </a:rPr>
              <a:t>博士前期課程</a:t>
            </a:r>
            <a:r>
              <a:rPr lang="en-US" altLang="ja-JP" sz="2200" dirty="0">
                <a:latin typeface="HGS創英角ｺﾞｼｯｸUB" charset="0"/>
                <a:ea typeface="HGP平成角ｺﾞｼｯｸ体W5AR" charset="0"/>
                <a:cs typeface="HGP平成角ｺﾞｼｯｸ体W5AR" charset="0"/>
              </a:rPr>
              <a:t>: RA, </a:t>
            </a:r>
            <a:r>
              <a:rPr lang="ja-JP" altLang="en-US" sz="2200" dirty="0">
                <a:latin typeface="HGS創英角ｺﾞｼｯｸUB" charset="0"/>
                <a:ea typeface="HGP平成角ｺﾞｼｯｸ体W5AR" charset="0"/>
                <a:cs typeface="HGP平成角ｺﾞｼｯｸ体W5AR" charset="0"/>
              </a:rPr>
              <a:t>後期課程</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上限月</a:t>
            </a:r>
            <a:r>
              <a:rPr lang="en-US" altLang="ja-JP" sz="2200" dirty="0">
                <a:latin typeface="HGS創英角ｺﾞｼｯｸUB" charset="0"/>
                <a:ea typeface="HGP平成角ｺﾞｼｯｸ体W5AR" charset="0"/>
                <a:cs typeface="HGP平成角ｺﾞｼｯｸ体W5AR" charset="0"/>
              </a:rPr>
              <a:t>18</a:t>
            </a:r>
            <a:r>
              <a:rPr lang="ja-JP" altLang="en-US" sz="2200" dirty="0">
                <a:latin typeface="HGS創英角ｺﾞｼｯｸUB" charset="0"/>
                <a:ea typeface="HGP平成角ｺﾞｼｯｸ体W5AR" charset="0"/>
                <a:cs typeface="HGP平成角ｺﾞｼｯｸ体W5AR" charset="0"/>
              </a:rPr>
              <a:t>万円（教育研究支援経費）</a:t>
            </a:r>
            <a:endParaRPr lang="en-US" altLang="ja-JP" sz="2200" dirty="0">
              <a:latin typeface="HGS創英角ｺﾞｼｯｸUB" charset="0"/>
              <a:ea typeface="HGP平成角ｺﾞｼｯｸ体W5AR" charset="0"/>
              <a:cs typeface="HGP平成角ｺﾞｼｯｸ体W5AR" charset="0"/>
            </a:endParaRPr>
          </a:p>
          <a:p>
            <a:pPr>
              <a:spcAft>
                <a:spcPts val="0"/>
              </a:spcAft>
            </a:pPr>
            <a:r>
              <a:rPr lang="ja-JP" altLang="en-US" sz="2200" dirty="0">
                <a:latin typeface="HGS創英角ｺﾞｼｯｸUB" charset="0"/>
                <a:ea typeface="HGP平成角ｺﾞｼｯｸ体W5AR" charset="0"/>
                <a:cs typeface="HGP平成角ｺﾞｼｯｸ体W5AR" charset="0"/>
              </a:rPr>
              <a:t>情報学研究科の支援</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・博士後期課程学生研究費助成金：上限年</a:t>
            </a:r>
            <a:r>
              <a:rPr lang="en-US" altLang="ja-JP" sz="2200" dirty="0">
                <a:latin typeface="HGS創英角ｺﾞｼｯｸUB" charset="0"/>
                <a:ea typeface="HGP平成角ｺﾞｼｯｸ体W5AR" charset="0"/>
                <a:cs typeface="HGP平成角ｺﾞｼｯｸ体W5AR" charset="0"/>
              </a:rPr>
              <a:t>50</a:t>
            </a:r>
            <a:r>
              <a:rPr lang="ja-JP" altLang="en-US" sz="2200" dirty="0">
                <a:latin typeface="HGS創英角ｺﾞｼｯｸUB" charset="0"/>
                <a:ea typeface="HGP平成角ｺﾞｼｯｸ体W5AR" charset="0"/>
                <a:cs typeface="HGP平成角ｺﾞｼｯｸ体W5AR" charset="0"/>
              </a:rPr>
              <a:t>万円</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・すぐれた研究に対して海外発表の旅費支援</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・ＴＡ，ＲＡ</a:t>
            </a:r>
          </a:p>
        </p:txBody>
      </p:sp>
      <p:sp>
        <p:nvSpPr>
          <p:cNvPr id="2" name="スライド番号プレースホルダー 1">
            <a:extLst>
              <a:ext uri="{FF2B5EF4-FFF2-40B4-BE49-F238E27FC236}">
                <a16:creationId xmlns:a16="http://schemas.microsoft.com/office/drawing/2014/main" id="{8836E447-B7A9-4EE2-898E-5ED5345F1264}"/>
              </a:ext>
            </a:extLst>
          </p:cNvPr>
          <p:cNvSpPr>
            <a:spLocks noGrp="1"/>
          </p:cNvSpPr>
          <p:nvPr>
            <p:ph type="sldNum" sz="quarter" idx="12"/>
          </p:nvPr>
        </p:nvSpPr>
        <p:spPr/>
        <p:txBody>
          <a:bodyPr/>
          <a:lstStyle/>
          <a:p>
            <a:fld id="{B7D9A68D-3D7D-A746-BFC3-18AA4CFC24AA}" type="slidenum">
              <a:rPr lang="en-US" altLang="ja-JP" smtClean="0"/>
              <a:pPr/>
              <a:t>9</a:t>
            </a:fld>
            <a:endParaRPr lang="en-US" altLang="ja-JP"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78"/>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HG創英角ｺﾞｼｯｸUB"/>
        <a:ea typeface="HG創英角ｺﾞｼｯｸUB"/>
        <a:cs typeface=""/>
      </a:majorFont>
      <a:minorFont>
        <a:latin typeface="HG創英角ｺﾞｼｯｸUB"/>
        <a:ea typeface="HG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HGP創英角ｺﾞｼｯｸUB" pitchFamily="50" charset="-128"/>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8885</TotalTime>
  <Words>3653</Words>
  <Application>Microsoft Office PowerPoint</Application>
  <PresentationFormat>A4 210 x 297 mm</PresentationFormat>
  <Paragraphs>475</Paragraphs>
  <Slides>21</Slides>
  <Notes>19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7" baseType="lpstr">
      <vt:lpstr>HGP創英角ｺﾞｼｯｸUB</vt:lpstr>
      <vt:lpstr>HGP平成角ｺﾞｼｯｸ体W5AR</vt:lpstr>
      <vt:lpstr>HGS創英角ｺﾞｼｯｸUB</vt:lpstr>
      <vt:lpstr>HG丸ｺﾞｼｯｸM-PRO</vt:lpstr>
      <vt:lpstr>HG創英角ｺﾞｼｯｸUB</vt:lpstr>
      <vt:lpstr>ＭＳ Ｐゴシック</vt:lpstr>
      <vt:lpstr>ＭＳ Ｐゴシック</vt:lpstr>
      <vt:lpstr>ヒラギノ角ゴシック W4</vt:lpstr>
      <vt:lpstr>Yu Gothic</vt:lpstr>
      <vt:lpstr>Cambria Math</vt:lpstr>
      <vt:lpstr>Tahoma</vt:lpstr>
      <vt:lpstr>Times New Roman</vt:lpstr>
      <vt:lpstr>Wingdings</vt:lpstr>
      <vt:lpstr>Blueprint</vt:lpstr>
      <vt:lpstr>Image</vt:lpstr>
      <vt:lpstr>文書</vt:lpstr>
      <vt:lpstr>PowerPoint プレゼンテーション</vt:lpstr>
      <vt:lpstr>PowerPoint プレゼンテーション</vt:lpstr>
      <vt:lpstr>数理情報学専攻</vt:lpstr>
      <vt:lpstr>PowerPoint プレゼンテーション</vt:lpstr>
      <vt:lpstr>研究グループ</vt:lpstr>
      <vt:lpstr>講義科目</vt:lpstr>
      <vt:lpstr>進路</vt:lpstr>
      <vt:lpstr>PowerPoint プレゼンテーション</vt:lpstr>
      <vt:lpstr>学生支援</vt:lpstr>
      <vt:lpstr>教育研究環境</vt:lpstr>
      <vt:lpstr>中間発表会と交流会</vt:lpstr>
      <vt:lpstr>研究室紹介</vt:lpstr>
      <vt:lpstr>数学基礎論(公理的集合論・計算可能性理論)</vt:lpstr>
      <vt:lpstr>相互法則が支配する数論の研究</vt:lpstr>
      <vt:lpstr>研究室紹介</vt:lpstr>
      <vt:lpstr>量子グループ</vt:lpstr>
      <vt:lpstr>最適化アルゴリズム</vt:lpstr>
      <vt:lpstr>PowerPoint プレゼンテーション</vt:lpstr>
      <vt:lpstr>研究科入試の年間予定(2024年度)</vt:lpstr>
      <vt:lpstr>受験者向け情報</vt:lpstr>
      <vt:lpstr>数理ランチ</vt:lpstr>
    </vt:vector>
  </TitlesOfParts>
  <Company>nagoya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計算機数理科学専攻</dc:title>
  <dc:creator>評価企画室</dc:creator>
  <cp:lastModifiedBy>Junya Satoh</cp:lastModifiedBy>
  <cp:revision>550</cp:revision>
  <cp:lastPrinted>2018-05-12T03:36:35Z</cp:lastPrinted>
  <dcterms:created xsi:type="dcterms:W3CDTF">2013-05-24T00:02:12Z</dcterms:created>
  <dcterms:modified xsi:type="dcterms:W3CDTF">2024-04-18T05:51:23Z</dcterms:modified>
</cp:coreProperties>
</file>